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62" r:id="rId4"/>
    <p:sldId id="263" r:id="rId5"/>
    <p:sldId id="277" r:id="rId6"/>
    <p:sldId id="264" r:id="rId7"/>
    <p:sldId id="278" r:id="rId8"/>
    <p:sldId id="281" r:id="rId9"/>
    <p:sldId id="282" r:id="rId10"/>
    <p:sldId id="265" r:id="rId11"/>
    <p:sldId id="276" r:id="rId12"/>
    <p:sldId id="269" r:id="rId13"/>
    <p:sldId id="280" r:id="rId14"/>
    <p:sldId id="279" r:id="rId15"/>
    <p:sldId id="268" r:id="rId16"/>
    <p:sldId id="274" r:id="rId17"/>
    <p:sldId id="275" r:id="rId18"/>
    <p:sldId id="273" r:id="rId19"/>
    <p:sldId id="284" r:id="rId20"/>
    <p:sldId id="270" r:id="rId21"/>
    <p:sldId id="272" r:id="rId22"/>
    <p:sldId id="283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3E35D-C739-440F-B051-911336B5CF54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8F81E6-B431-4C53-B81C-BB34B0902C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CAcQjRw&amp;url=http://www.jozzdug.org/take-the-idea-of-%E2%80%8B%E2%80%8Bbedroom-wall-wood-panels/beautiful-wood-panel-wall-bedroom-decoration-with-two-wall-mount-bedside-tables-and-black-desk-lamps-also-comfortable-lounge-chair-take-the-idea-of-%E2%80%8B%E2%80%8Bbedroom-wall-wood-panels/&amp;ei=tiIlVfCuBY2nyATEmYDgCg&amp;bvm=bv.90237346,d.b2w&amp;psig=AFQjCNHPV-B-qTupMFD57oYtKLWCNEkCjA&amp;ust=1428583412792067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uact=8&amp;ved=0CAcQjRw&amp;url=http://www.merchantcircle.com/business/Style.Bath.Enclosures.714-965-4949/picture/view/3216858&amp;ei=MCIlVdHpOsikyQTzm4EY&amp;bvm=bv.90237346,d.b2w&amp;psig=AFQjCNH6GnpmoVMLZrQx6ZWNPe0ViXxmQw&amp;ust=1428583337004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w&amp;url=http://www.decodir.com/painting-wood-panel-walls/&amp;ei=hCIlVdqDBMKZyASgwIGgDA&amp;bvm=bv.90237346,d.b2w&amp;psig=AFQjCNHPV-B-qTupMFD57oYtKLWCNEkCjA&amp;ust=1428583412792067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frm=1&amp;source=images&amp;cd=&amp;cad=rja&amp;uact=8&amp;ved=0CAcQjRw&amp;url=http://bearglass.com/pages/index.php?p=wall_mirror&amp;ei=XiIlVdabAoa0yQSaoYDwCg&amp;bvm=bv.90237346,d.b2w&amp;psig=AFQjCNH6GnpmoVMLZrQx6ZWNPe0ViXxmQw&amp;ust=1428583337004740" TargetMode="Externa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jaminmoore.com/en-us/color-overview/color-collections/color-trends-2018" TargetMode="External"/><Relationship Id="rId2" Type="http://schemas.openxmlformats.org/officeDocument/2006/relationships/hyperlink" Target="https://www.facebook.com/SherwinWilliamsforDesignersArchitects/videos/10153930062928099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uact=8&amp;ved=0CAcQjRw&amp;url=http://www.thisoldhouse.com/toh/photos/0,,20640767,00.html&amp;ei=QyElVaHTLIWZyQSBi4HABQ&amp;bvm=bv.90237346,d.b2w&amp;psig=AFQjCNFGIFUVb80Vjq-jN1tXwSTb6aV5Xg&amp;ust=14285831020688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frm=1&amp;source=images&amp;cd=&amp;cad=rja&amp;uact=8&amp;ved=0CAcQjRw&amp;url=http://livshowroom.com/blog/2388&amp;ei=ZCElVZiHIYmRyASFw4GgCg&amp;bvm=bv.90237346,d.b2w&amp;psig=AFQjCNFGIFUVb80Vjq-jN1tXwSTb6aV5Xg&amp;ust=142858310206880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ved=0CAcQjRw&amp;url=http://www.decorpad.com/search/blue-ceiling&amp;ei=VCElVZCGL5P-yQTi_IGwCA&amp;bvm=bv.90237346,d.b2w&amp;psig=AFQjCNFGIFUVb80Vjq-jN1tXwSTb6aV5Xg&amp;ust=14285831020688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w&amp;url=http://www.addicted2decorating.com/painted-and-decorated-ceilings.html&amp;ei=qyElVdThJYv_yQTxxIGQCg&amp;bvm=bv.90237346,d.b2w&amp;psig=AFQjCNFGIFUVb80Vjq-jN1tXwSTb6aV5Xg&amp;ust=1428583102068803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frm=1&amp;source=images&amp;cd=&amp;cad=rja&amp;uact=8&amp;ved=0CAcQjRw&amp;url=http://brennanscustompainting.com/helpful-painting-info/should-i-paint-my-ceiling-what-color-should-i-use/&amp;ei=mSElVePZDom4yQS-o4GQCA&amp;bvm=bv.90237346,d.b2w&amp;psig=AFQjCNFGIFUVb80Vjq-jN1tXwSTb6aV5Xg&amp;ust=142858310206880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hyperlink" Target="http://www.google.com/url?sa=i&amp;rct=j&amp;q=&amp;esrc=s&amp;frm=1&amp;source=images&amp;cd=&amp;cad=rja&amp;uact=8&amp;ved=0CAcQjRw&amp;url=http://depositphotos.com/8727726/stock-photo-kitchen-with-island-and-ceiling.html&amp;ei=8yAlVdfpO8r3yQSflYCYDg&amp;bvm=bv.90237346,d.b2w&amp;psig=AFQjCNGno58slYIaF2Z5vy-HQ97Eg809Bw&amp;ust=1428582959486148" TargetMode="External"/><Relationship Id="rId2" Type="http://schemas.openxmlformats.org/officeDocument/2006/relationships/hyperlink" Target="http://www.google.com/url?sa=i&amp;rct=j&amp;q=&amp;esrc=s&amp;frm=1&amp;source=images&amp;cd=&amp;cad=rja&amp;uact=8&amp;ved=0CAcQjRw&amp;url=http://interiordesign.lovetoknow.com/decorative-ceiling-beams&amp;ei=uSAlVbq8Jc2XyATko4HwDQ&amp;bvm=bv.90237346,d.b2w&amp;psig=AFQjCNGno58slYIaF2Z5vy-HQ97Eg809Bw&amp;ust=14285829594861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www.google.com/url?sa=i&amp;rct=j&amp;q=&amp;esrc=s&amp;frm=1&amp;source=images&amp;cd=&amp;cad=rja&amp;uact=8&amp;ved=0CAcQjRw&amp;url=https://roomology.wordpress.com/2013/03/17/reader-poll-exposed-beams-what-do-you-prefer/&amp;ei=xiAlVbDMBYWbyASHy4D4Dw&amp;bvm=bv.90237346,d.b2w&amp;psig=AFQjCNGno58slYIaF2Z5vy-HQ97Eg809Bw&amp;ust=142858295948614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google.com/url?sa=i&amp;rct=j&amp;q=&amp;esrc=s&amp;frm=1&amp;source=images&amp;cd=&amp;cad=rja&amp;uact=8&amp;ved=0CAcQjRw&amp;url=http://www.overstock.com/Home-Garden/Curtains/6420/subcat.html&amp;ei=aB8lVc-IG5KLyATKmoHIDA&amp;bvm=bv.90237346,d.b2w&amp;psig=AFQjCNEm2N1OVKKIZA9Wh3FqXFjZR8T0xg&amp;ust=1428582624134502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/url?sa=i&amp;rct=j&amp;q=&amp;esrc=s&amp;frm=1&amp;source=images&amp;cd=&amp;cad=rja&amp;uact=8&amp;ved=0CAcQjRw&amp;url=http://www.overstock.com/Home-Garden/Valances/6421/subcat.html&amp;ei=mB8lVa7rHorsyATXwYHgDw&amp;bvm=bv.90237346,d.b2w&amp;psig=AFQjCNHjS8r0IG4RTBAAxuneeUihYuxK_g&amp;ust=1428582671927862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hyperlink" Target="http://www.google.com/url?sa=i&amp;rct=j&amp;q=&amp;esrc=s&amp;frm=1&amp;source=images&amp;cd=&amp;cad=rja&amp;uact=8&amp;ved=0CAcQjRw&amp;url=http://www.houzz.com/photos/411818/French-Stripe-Roman-Shade-traditional-curtains&amp;ei=GiAlVZrOHYP8yQTW0YHACA&amp;bvm=bv.90237346,d.b2w&amp;psig=AFQjCNFC6_jEV7F8r2GvSLiAA2UR9ZyqTQ&amp;ust=142858280626857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gtv.com/design/decorating/window-treatments/10_top_window_treatment_trends-pictures" TargetMode="External"/><Relationship Id="rId2" Type="http://schemas.openxmlformats.org/officeDocument/2006/relationships/hyperlink" Target="http://www.hgtv.com/design/decorating/window-treatments/15-stylish-window-treatments-pictur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com/url?sa=i&amp;rct=j&amp;q=&amp;esrc=s&amp;frm=1&amp;source=images&amp;cd=&amp;cad=rja&amp;uact=8&amp;ved=0CAcQjRw&amp;url=http://rivercreekbuilders.com/stone-tile-flooring.php&amp;ei=MSMlVeaaPJO3yASZr4G4Cg&amp;bvm=bv.90237346,d.b2w&amp;psig=AFQjCNEOJ82mKu19ofvFQ1jz7pr3KCfRyA&amp;ust=1428583591864812" TargetMode="External"/><Relationship Id="rId7" Type="http://schemas.openxmlformats.org/officeDocument/2006/relationships/hyperlink" Target="http://www.google.com/url?sa=i&amp;rct=j&amp;q=&amp;esrc=s&amp;frm=1&amp;source=images&amp;cd=&amp;cad=rja&amp;uact=8&amp;ved=0CAcQjRw&amp;url=http://www.houzz.com/photos/modern/hardwood-flooring&amp;ei=oyMlVYO7Go62yQSZwYGYAg&amp;bvm=bv.90237346,d.b2w&amp;psig=AFQjCNHIWq32MT3ydFjlmfhcaYp144YdGQ&amp;ust=142858370427343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frm=1&amp;source=images&amp;cd=&amp;cad=rja&amp;uact=8&amp;ved=0CAcQjRw&amp;url=http://www.houzz.com/photos/427601/Provenza-Lignes-Wood-Look-Porcelain-TIle-eclectic-wall-and-floor-tile&amp;ei=UiMlVYrgENGZyAT8xYDoCw&amp;bvm=bv.90237346,d.b2w&amp;psig=AFQjCNH4o5cbB0Q2e_zpjLfllgRcbSj8IA&amp;ust=1428583629011539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Design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Information:</a:t>
            </a:r>
          </a:p>
          <a:p>
            <a:pPr lvl="1"/>
            <a:r>
              <a:rPr lang="en-US" dirty="0" smtClean="0"/>
              <a:t>Thursday, April 11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Seniors Present:</a:t>
            </a:r>
          </a:p>
          <a:p>
            <a:pPr lvl="1"/>
            <a:r>
              <a:rPr lang="en-US" dirty="0" smtClean="0"/>
              <a:t>Wednesday, May 15</a:t>
            </a:r>
          </a:p>
          <a:p>
            <a:pPr lvl="1"/>
            <a:r>
              <a:rPr lang="en-US" dirty="0" smtClean="0"/>
              <a:t>Thursday, May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6512511" cy="1143000"/>
          </a:xfrm>
        </p:spPr>
        <p:txBody>
          <a:bodyPr/>
          <a:lstStyle/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731520"/>
            <a:ext cx="7772400" cy="47548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Largest background space in a room</a:t>
            </a:r>
          </a:p>
          <a:p>
            <a:endParaRPr lang="en-US" dirty="0"/>
          </a:p>
          <a:p>
            <a:r>
              <a:rPr lang="en-US" dirty="0" smtClean="0"/>
              <a:t>Most common wall coverings: </a:t>
            </a:r>
          </a:p>
          <a:p>
            <a:pPr lvl="1"/>
            <a:r>
              <a:rPr lang="en-US" dirty="0" smtClean="0"/>
              <a:t>Paint (least expensive)</a:t>
            </a:r>
          </a:p>
          <a:p>
            <a:pPr lvl="1"/>
            <a:r>
              <a:rPr lang="en-US" dirty="0" smtClean="0"/>
              <a:t>Wallpaper (easily covers cracks in walls)</a:t>
            </a:r>
          </a:p>
          <a:p>
            <a:pPr lvl="1"/>
            <a:r>
              <a:rPr lang="en-US" dirty="0" smtClean="0"/>
              <a:t>Paneling </a:t>
            </a:r>
            <a:r>
              <a:rPr lang="en-US" dirty="0"/>
              <a:t>(easily covers cracks in walls)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Other: fabric, mirrors, cork, carpeting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Walls are often NEUTRAL colors</a:t>
            </a:r>
          </a:p>
          <a:p>
            <a:pPr lvl="1"/>
            <a:r>
              <a:rPr lang="en-US" dirty="0" smtClean="0"/>
              <a:t>Easily washable</a:t>
            </a:r>
          </a:p>
          <a:p>
            <a:pPr lvl="2"/>
            <a:r>
              <a:rPr lang="en-US" dirty="0" smtClean="0"/>
              <a:t>Bathroom, kitchen, kids’ rooms, hall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merchantcircle.com/5826586/mirrored-wall_full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584"/>
            <a:ext cx="2895600" cy="35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earglass.com/images/wall-mirr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788475"/>
            <a:ext cx="5600700" cy="30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QuDD9VBlcWv2LIt6kanqn3tRp3uykXeP8YyNAbeLIVQzv4XpE2h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" y="3788475"/>
            <a:ext cx="3307724" cy="30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jozzdug.org/wp-content/uploads/2014/09/Beautiful-Wood-Panel-Wall-Bedroom-Decoration-with-Two-Wall-Mount-Bedside-Tables-and-Black-Desk-Lamps-also-Comfortable-Lounge-Chair-take-the-idea-of-%E2%80%8B%E2%80%8Bbedroom-wall-wood-panel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77" y="136312"/>
            <a:ext cx="5853023" cy="36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6512511" cy="1143000"/>
          </a:xfrm>
        </p:spPr>
        <p:txBody>
          <a:bodyPr/>
          <a:lstStyle/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533400"/>
            <a:ext cx="6400800" cy="51358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Wallpaper</a:t>
            </a:r>
          </a:p>
          <a:p>
            <a:pPr lvl="1"/>
            <a:r>
              <a:rPr lang="en-US" dirty="0" smtClean="0"/>
              <a:t>Many designs</a:t>
            </a:r>
          </a:p>
          <a:p>
            <a:pPr lvl="1"/>
            <a:r>
              <a:rPr lang="en-US" dirty="0" smtClean="0"/>
              <a:t>Wallpaper borders (relatively inexpensive)</a:t>
            </a:r>
          </a:p>
          <a:p>
            <a:pPr lvl="2"/>
            <a:r>
              <a:rPr lang="en-US" dirty="0" smtClean="0"/>
              <a:t>Over paint or coordinate with wallpaper</a:t>
            </a:r>
          </a:p>
          <a:p>
            <a:pPr marL="640080" lvl="2" indent="0">
              <a:buNone/>
            </a:pPr>
            <a:endParaRPr lang="en-US" dirty="0" smtClean="0"/>
          </a:p>
          <a:p>
            <a:r>
              <a:rPr lang="en-US" dirty="0" smtClean="0"/>
              <a:t>Paneling</a:t>
            </a:r>
          </a:p>
          <a:p>
            <a:pPr lvl="1"/>
            <a:r>
              <a:rPr lang="en-US" dirty="0" smtClean="0"/>
              <a:t>Camouflage imperfect walls	</a:t>
            </a:r>
          </a:p>
          <a:p>
            <a:pPr lvl="1"/>
            <a:r>
              <a:rPr lang="en-US" dirty="0" smtClean="0"/>
              <a:t>Solid wood, manufactured, laminate</a:t>
            </a:r>
          </a:p>
          <a:p>
            <a:pPr lvl="1"/>
            <a:endParaRPr lang="en-US" dirty="0"/>
          </a:p>
          <a:p>
            <a:r>
              <a:rPr lang="en-US" dirty="0" smtClean="0"/>
              <a:t>Moldings—strips of shaped wood used for trim or ornamentation in a room</a:t>
            </a:r>
          </a:p>
          <a:p>
            <a:pPr lvl="1"/>
            <a:r>
              <a:rPr lang="en-US" dirty="0" smtClean="0"/>
              <a:t>Finish a window, door, or wall (ceiling)</a:t>
            </a:r>
          </a:p>
          <a:p>
            <a:pPr lvl="1"/>
            <a:r>
              <a:rPr lang="en-US" dirty="0" smtClean="0"/>
              <a:t>Chair rail—runs horizontally around the room about 3 ft. above the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29200"/>
            <a:ext cx="6512511" cy="1143000"/>
          </a:xfrm>
        </p:spPr>
        <p:txBody>
          <a:bodyPr/>
          <a:lstStyle/>
          <a:p>
            <a:r>
              <a:rPr lang="en-US" dirty="0" smtClean="0"/>
              <a:t>Current Wall Trends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194048" cy="34747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Neutral Color Trend</a:t>
            </a:r>
            <a:r>
              <a:rPr lang="en-US" dirty="0" smtClean="0"/>
              <a:t> 2017</a:t>
            </a:r>
          </a:p>
          <a:p>
            <a:pPr lvl="1"/>
            <a:r>
              <a:rPr lang="en-US" dirty="0" smtClean="0"/>
              <a:t>Poised Taupe</a:t>
            </a:r>
          </a:p>
          <a:p>
            <a:pPr lvl="1"/>
            <a:endParaRPr lang="en-US" dirty="0"/>
          </a:p>
          <a:p>
            <a:r>
              <a:rPr lang="en-US" dirty="0" smtClean="0"/>
              <a:t>Color of the Year 2018</a:t>
            </a:r>
          </a:p>
          <a:p>
            <a:pPr lvl="1"/>
            <a:r>
              <a:rPr lang="en-US" dirty="0" smtClean="0">
                <a:hlinkClick r:id="rId3"/>
              </a:rPr>
              <a:t>Caliente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https://mail.google.com/mail/u/0/?ui=2&amp;ik=1c1bd21142&amp;view=fimg&amp;th=157e31fbbd03616c&amp;attid=0.1.1&amp;disp=emb&amp;attbid=ANGjdJ84KGBsr5lFtMWvHWG-kkZYSsYyrGIAFzjk_pY8MxgohDYriECWyZHzAf-aloyOl9mdtONHfCEKMP7cetrlVUz_wJZrmSrOPyjYQmIHxWkRedDZI5YAcfJcLb4&amp;sz=s0-l75-ft&amp;ats=1476984291832&amp;rm=157e31fbbd03616c&amp;zw&amp;atsh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1" b="21577"/>
          <a:stretch/>
        </p:blipFill>
        <p:spPr bwMode="auto">
          <a:xfrm>
            <a:off x="304800" y="533400"/>
            <a:ext cx="394583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I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Find the area of each wall you are painting</a:t>
            </a:r>
          </a:p>
          <a:p>
            <a:pPr lvl="1"/>
            <a:r>
              <a:rPr lang="en-US" dirty="0" smtClean="0"/>
              <a:t>Length x width</a:t>
            </a:r>
          </a:p>
          <a:p>
            <a:r>
              <a:rPr lang="en-US" dirty="0" smtClean="0"/>
              <a:t>Add up the areas of all of the walls to find the total amount of space you are painting</a:t>
            </a:r>
          </a:p>
          <a:p>
            <a:r>
              <a:rPr lang="en-US" dirty="0" smtClean="0"/>
              <a:t>One gallon usually covers about 250-400 sq. ft. (USE 350 sq. ft.)</a:t>
            </a:r>
          </a:p>
          <a:p>
            <a:pPr lvl="1"/>
            <a:r>
              <a:rPr lang="en-US" dirty="0" smtClean="0"/>
              <a:t>So, 1 gallon of paint covers 350 sq. ft. of wall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562600"/>
            <a:ext cx="6512511" cy="1143000"/>
          </a:xfrm>
        </p:spPr>
        <p:txBody>
          <a:bodyPr/>
          <a:lstStyle/>
          <a:p>
            <a:r>
              <a:rPr lang="en-US" dirty="0" smtClean="0"/>
              <a:t>Ceilings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406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common = 8 ft.</a:t>
            </a:r>
          </a:p>
          <a:p>
            <a:r>
              <a:rPr lang="en-US" dirty="0" smtClean="0"/>
              <a:t>Newer builds often have 9 ft. ceilings on 1</a:t>
            </a:r>
            <a:r>
              <a:rPr lang="en-US" baseline="30000" dirty="0" smtClean="0"/>
              <a:t>st</a:t>
            </a:r>
            <a:r>
              <a:rPr lang="en-US" dirty="0" smtClean="0"/>
              <a:t> floor </a:t>
            </a:r>
          </a:p>
          <a:p>
            <a:endParaRPr lang="en-US" dirty="0" smtClean="0"/>
          </a:p>
          <a:p>
            <a:r>
              <a:rPr lang="en-US" dirty="0" smtClean="0"/>
              <a:t>Higher</a:t>
            </a:r>
          </a:p>
          <a:p>
            <a:pPr lvl="1"/>
            <a:r>
              <a:rPr lang="en-US" dirty="0" smtClean="0"/>
              <a:t>Dignity, freedom</a:t>
            </a:r>
          </a:p>
          <a:p>
            <a:pPr lvl="2"/>
            <a:r>
              <a:rPr lang="en-US" dirty="0" smtClean="0"/>
              <a:t>Vertical lines</a:t>
            </a:r>
          </a:p>
          <a:p>
            <a:pPr lvl="2"/>
            <a:r>
              <a:rPr lang="en-US" dirty="0" smtClean="0"/>
              <a:t>Extend paint onto ceiling</a:t>
            </a:r>
          </a:p>
          <a:p>
            <a:pPr lvl="1"/>
            <a:endParaRPr lang="en-US" dirty="0"/>
          </a:p>
          <a:p>
            <a:r>
              <a:rPr lang="en-US" dirty="0" smtClean="0"/>
              <a:t>Lower</a:t>
            </a:r>
          </a:p>
          <a:p>
            <a:pPr lvl="1"/>
            <a:r>
              <a:rPr lang="en-US" dirty="0" smtClean="0"/>
              <a:t>Warm, informal </a:t>
            </a:r>
          </a:p>
          <a:p>
            <a:pPr lvl="2"/>
            <a:r>
              <a:rPr lang="en-US" dirty="0" smtClean="0"/>
              <a:t>Border around top of wall</a:t>
            </a:r>
          </a:p>
          <a:p>
            <a:pPr lvl="2"/>
            <a:r>
              <a:rPr lang="en-US" dirty="0" smtClean="0"/>
              <a:t>Ceiling color extended down onto wall</a:t>
            </a:r>
          </a:p>
          <a:p>
            <a:pPr lvl="1"/>
            <a:endParaRPr lang="en-US" dirty="0"/>
          </a:p>
          <a:p>
            <a:r>
              <a:rPr lang="en-US" dirty="0" smtClean="0"/>
              <a:t>Other (more $$)</a:t>
            </a:r>
          </a:p>
          <a:p>
            <a:pPr lvl="1"/>
            <a:r>
              <a:rPr lang="en-US" dirty="0" smtClean="0"/>
              <a:t>Beams</a:t>
            </a:r>
          </a:p>
          <a:p>
            <a:pPr lvl="1"/>
            <a:r>
              <a:rPr lang="en-US" dirty="0" smtClean="0"/>
              <a:t>Coffered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2-3.timeinc.net/toh/i/g/12/Interiors/10-paint-ceiling/01-cei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813"/>
            <a:ext cx="4035274" cy="6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squarespace.com/static/52290e3ee4b0d4e45988816d/52390937e4b0152abdd7b62a/52390e70e4b0152abdd82fe6/1379470960876/porch-ceiling.jpg?format=origin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314825" cy="64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decorpad.com/photos/2010/09/16/a52ad68c75d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715"/>
            <a:ext cx="405264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brennanscustompainting.com/wp-content/uploads/2013/02/painted-ceiling-New-Jerse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5" y="3505200"/>
            <a:ext cx="2439084" cy="32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ddicted2decorating.com/wp-content/uploads/2011/12/painted-and-decorated-ceilings-1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94" y="388066"/>
            <a:ext cx="4443333" cy="6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f.ltkcdn.net/interiordesign/images/std/137162-425x282-ceiling-beam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-cTjcIkJ87KJYVorg2ZfZ222OGZprjegGY09qYqG1A0ndHRf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28" y="2914651"/>
            <a:ext cx="4301705" cy="35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eiling bea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60" y="216108"/>
            <a:ext cx="397151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8.depositphotos.com/1392258/872/i/950/depositphotos_8727726-Kitchen-with-island-and-ceiling-wood-beam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34574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578724" cy="5684044"/>
          </a:xfrm>
        </p:spPr>
      </p:pic>
    </p:spTree>
    <p:extLst>
      <p:ext uri="{BB962C8B-B14F-4D97-AF65-F5344CB8AC3E}">
        <p14:creationId xmlns:p14="http://schemas.microsoft.com/office/powerpoint/2010/main" val="14393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Floors, Walls, Ceilings, Windows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6512511" cy="1143000"/>
          </a:xfrm>
        </p:spPr>
        <p:txBody>
          <a:bodyPr/>
          <a:lstStyle/>
          <a:p>
            <a:r>
              <a:rPr lang="en-US" dirty="0" smtClean="0"/>
              <a:t>Window Coverings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Curtains</a:t>
            </a:r>
          </a:p>
          <a:p>
            <a:r>
              <a:rPr lang="en-US" dirty="0" smtClean="0"/>
              <a:t>Drapes</a:t>
            </a:r>
          </a:p>
          <a:p>
            <a:r>
              <a:rPr lang="en-US" dirty="0" smtClean="0"/>
              <a:t>Top Treatments</a:t>
            </a:r>
          </a:p>
          <a:p>
            <a:pPr lvl="1"/>
            <a:r>
              <a:rPr lang="en-US" dirty="0" smtClean="0"/>
              <a:t>Valance</a:t>
            </a:r>
          </a:p>
          <a:p>
            <a:pPr lvl="1"/>
            <a:r>
              <a:rPr lang="en-US" dirty="0" smtClean="0"/>
              <a:t>Swag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Window Hardware</a:t>
            </a:r>
          </a:p>
          <a:p>
            <a:pPr lvl="1"/>
            <a:r>
              <a:rPr lang="en-US" dirty="0" smtClean="0"/>
              <a:t>Rods, tie backs, brackets, sconces, swag holders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Shutters</a:t>
            </a:r>
          </a:p>
          <a:p>
            <a:r>
              <a:rPr lang="en-US" dirty="0" smtClean="0"/>
              <a:t>Blinds</a:t>
            </a:r>
          </a:p>
          <a:p>
            <a:r>
              <a:rPr lang="en-US" dirty="0" smtClean="0"/>
              <a:t>Shades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ape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97"/>
            <a:ext cx="2704318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ak1.ostkcdn.com/img/mxc/110629_curtain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2699"/>
            <a:ext cx="2058369" cy="35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ak1.ostkcdn.com/images/products/8331033/8331033/Paisley-Prism-Duchess-Filler-Valance-P1564359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2699"/>
            <a:ext cx="2730500" cy="27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 descr="Image result for swag curtain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1" descr="Image result for swag curtain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114800"/>
            <a:ext cx="1790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9" y="3298530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http://st.houzz.com/simgs/00b1eb4c0eefd8f3_4-7993/traditional-curtains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98530"/>
            <a:ext cx="3067050" cy="275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300" y="3549134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Curtains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7505" y="6286500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Swag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65159" y="2558534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Drapes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2743591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Valance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31431" y="5917168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Blinds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6102671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15 Stylish Window Treatments</a:t>
            </a:r>
            <a:endParaRPr lang="en-US" dirty="0" smtClean="0"/>
          </a:p>
          <a:p>
            <a:pPr lvl="1"/>
            <a:r>
              <a:rPr lang="en-US" dirty="0" smtClean="0"/>
              <a:t>HGTV</a:t>
            </a:r>
          </a:p>
          <a:p>
            <a:r>
              <a:rPr lang="en-US" dirty="0" smtClean="0">
                <a:hlinkClick r:id="rId3"/>
              </a:rPr>
              <a:t>10 Top Window Treatment Trends</a:t>
            </a:r>
            <a:endParaRPr lang="en-US" dirty="0" smtClean="0"/>
          </a:p>
          <a:p>
            <a:pPr lvl="1"/>
            <a:r>
              <a:rPr lang="en-US" dirty="0" smtClean="0"/>
              <a:t>HGTV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97680"/>
          </a:xfrm>
        </p:spPr>
        <p:txBody>
          <a:bodyPr/>
          <a:lstStyle/>
          <a:p>
            <a:r>
              <a:rPr lang="en-US" dirty="0" smtClean="0"/>
              <a:t>Get a textbook…</a:t>
            </a:r>
          </a:p>
          <a:p>
            <a:r>
              <a:rPr lang="en-US" dirty="0" smtClean="0"/>
              <a:t>Using the book, start browsing ideas for your design project.</a:t>
            </a:r>
          </a:p>
          <a:p>
            <a:r>
              <a:rPr lang="en-US" dirty="0" smtClean="0"/>
              <a:t>Record your ideas on the worksheet provided.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You have today and tomorrow to do this…</a:t>
            </a:r>
          </a:p>
          <a:p>
            <a:pPr lvl="1"/>
            <a:endParaRPr lang="en-US" dirty="0"/>
          </a:p>
          <a:p>
            <a:r>
              <a:rPr lang="en-US" dirty="0" smtClean="0"/>
              <a:t>Computer Lab on Friday </a:t>
            </a:r>
          </a:p>
          <a:p>
            <a:pPr lvl="1"/>
            <a:r>
              <a:rPr lang="en-US" dirty="0" smtClean="0"/>
              <a:t>G121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6512511" cy="1143000"/>
          </a:xfrm>
        </p:spPr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6880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Easy to overlook</a:t>
            </a:r>
          </a:p>
          <a:p>
            <a:r>
              <a:rPr lang="en-US" dirty="0" smtClean="0"/>
              <a:t>Missing or out of proportion</a:t>
            </a:r>
            <a:r>
              <a:rPr lang="en-US" dirty="0" smtClean="0">
                <a:sym typeface="Wingdings" pitchFamily="2" charset="2"/>
              </a:rPr>
              <a:t> noticeable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Decide on backgrounds before anything else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Set the mood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Affect sound 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May be focal point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Don’t forget textiles!!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Carpet, furniture, pillows, curtains,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Often the most expensive component of a design project.</a:t>
            </a:r>
          </a:p>
          <a:p>
            <a:endParaRPr lang="en-US" dirty="0" smtClean="0"/>
          </a:p>
          <a:p>
            <a:r>
              <a:rPr lang="en-US" dirty="0" smtClean="0"/>
              <a:t>Resilient flooring—flooring with a semi-hard surface that returns to its original shape after stress.</a:t>
            </a:r>
          </a:p>
          <a:p>
            <a:pPr lvl="1"/>
            <a:r>
              <a:rPr lang="en-US" dirty="0" smtClean="0"/>
              <a:t>Vinyl</a:t>
            </a:r>
          </a:p>
          <a:p>
            <a:pPr lvl="1"/>
            <a:r>
              <a:rPr lang="en-US" dirty="0" smtClean="0"/>
              <a:t>Plastic laminate</a:t>
            </a:r>
          </a:p>
          <a:p>
            <a:pPr lvl="1"/>
            <a:r>
              <a:rPr lang="en-US" dirty="0" smtClean="0"/>
              <a:t>Asphalt, rubber, cork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440683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http://rivercreekbuilders.com/images/slider/tile_flooring_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76" y="609600"/>
            <a:ext cx="438884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st.houzz.com/simgs/8941d1780eff9e0d_4-3905/eclectic-wall-and-floor-til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796268"/>
            <a:ext cx="4038599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43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Tile that looks like wood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704" y="3352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976" y="292600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Tile</a:t>
            </a:r>
            <a:endParaRPr lang="en-US" dirty="0"/>
          </a:p>
        </p:txBody>
      </p:sp>
      <p:pic>
        <p:nvPicPr>
          <p:cNvPr id="6151" name="Picture 7" descr="http://st.houzz.com/simgs/a8f10d220ecab5ca_4-1809/modern-hardwood-flooring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93337"/>
            <a:ext cx="4495390" cy="280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600" y="630400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486400"/>
            <a:ext cx="6512511" cy="1143000"/>
          </a:xfrm>
        </p:spPr>
        <p:txBody>
          <a:bodyPr/>
          <a:lstStyle/>
          <a:p>
            <a:r>
              <a:rPr lang="en-US" dirty="0" smtClean="0"/>
              <a:t>Floors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533400"/>
            <a:ext cx="64008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Carpet</a:t>
            </a:r>
          </a:p>
          <a:p>
            <a:pPr lvl="1"/>
            <a:r>
              <a:rPr lang="en-US" dirty="0" smtClean="0"/>
              <a:t>Comfort</a:t>
            </a:r>
          </a:p>
          <a:p>
            <a:pPr lvl="1"/>
            <a:r>
              <a:rPr lang="en-US" dirty="0" smtClean="0"/>
              <a:t>Cuts down on noise</a:t>
            </a:r>
          </a:p>
          <a:p>
            <a:pPr lvl="1"/>
            <a:endParaRPr lang="en-US" dirty="0"/>
          </a:p>
          <a:p>
            <a:r>
              <a:rPr lang="en-US" dirty="0" smtClean="0"/>
              <a:t>Pile (or nap)—determines carpet quality</a:t>
            </a:r>
          </a:p>
          <a:p>
            <a:pPr lvl="1"/>
            <a:r>
              <a:rPr lang="en-US" dirty="0" smtClean="0"/>
              <a:t>Sufficient enough to prevent crushing</a:t>
            </a:r>
          </a:p>
          <a:p>
            <a:pPr lvl="1"/>
            <a:endParaRPr lang="en-US" dirty="0"/>
          </a:p>
          <a:p>
            <a:r>
              <a:rPr lang="en-US" dirty="0" smtClean="0"/>
              <a:t>Color and Pattern</a:t>
            </a:r>
          </a:p>
          <a:p>
            <a:pPr lvl="1"/>
            <a:r>
              <a:rPr lang="en-US" dirty="0" smtClean="0"/>
              <a:t>Decorating scheme often centers around carpet</a:t>
            </a:r>
          </a:p>
          <a:p>
            <a:pPr lvl="1"/>
            <a:r>
              <a:rPr lang="en-US" dirty="0" smtClean="0"/>
              <a:t>Repeat color/designs in wall and window treatments</a:t>
            </a:r>
          </a:p>
          <a:p>
            <a:pPr lvl="1"/>
            <a:r>
              <a:rPr lang="en-US" dirty="0" smtClean="0"/>
              <a:t>Small pattern in small rooms; larger patterns in larger rooms</a:t>
            </a:r>
          </a:p>
          <a:p>
            <a:pPr lvl="1"/>
            <a:endParaRPr lang="en-US" dirty="0"/>
          </a:p>
          <a:p>
            <a:r>
              <a:rPr lang="en-US" dirty="0" smtClean="0"/>
              <a:t>Rugs—carpet not attached to the floor</a:t>
            </a:r>
          </a:p>
          <a:p>
            <a:pPr lvl="1"/>
            <a:r>
              <a:rPr lang="en-US" dirty="0" smtClean="0"/>
              <a:t>Generally oval or rectangle</a:t>
            </a:r>
          </a:p>
          <a:p>
            <a:pPr lvl="1"/>
            <a:r>
              <a:rPr lang="en-US" dirty="0" smtClean="0"/>
              <a:t>Many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I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Often measured in square feet (sq. ft.)</a:t>
            </a:r>
          </a:p>
          <a:p>
            <a:endParaRPr lang="en-US" dirty="0"/>
          </a:p>
          <a:p>
            <a:r>
              <a:rPr lang="en-US" dirty="0" smtClean="0"/>
              <a:t>Find the area of the space you are decorating</a:t>
            </a:r>
          </a:p>
          <a:p>
            <a:pPr lvl="1"/>
            <a:r>
              <a:rPr lang="en-US" dirty="0" smtClean="0"/>
              <a:t>Length x Width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Determine how much/how many boxes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 sure to do math</a:t>
            </a:r>
          </a:p>
          <a:p>
            <a:pPr lvl="2"/>
            <a:r>
              <a:rPr lang="en-US" dirty="0" smtClean="0"/>
              <a:t>Divide the price by the number of boxes/amount you need to get the final price</a:t>
            </a:r>
          </a:p>
        </p:txBody>
      </p:sp>
    </p:spTree>
    <p:extLst>
      <p:ext uri="{BB962C8B-B14F-4D97-AF65-F5344CB8AC3E}">
        <p14:creationId xmlns:p14="http://schemas.microsoft.com/office/powerpoint/2010/main" val="19032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735" y="5421086"/>
            <a:ext cx="6858000" cy="1143000"/>
          </a:xfrm>
        </p:spPr>
        <p:txBody>
          <a:bodyPr/>
          <a:lstStyle/>
          <a:p>
            <a:r>
              <a:rPr lang="en-US" dirty="0" smtClean="0"/>
              <a:t>Flooring </a:t>
            </a:r>
            <a:r>
              <a:rPr lang="en-US" dirty="0" smtClean="0"/>
              <a:t>Trends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45143"/>
            <a:ext cx="3755757" cy="281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01448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pic>
        <p:nvPicPr>
          <p:cNvPr id="1028" name="Picture 4" descr="http://hgtvhome.sndimg.com/content/dam/images/hgtv/fullset/2012/3/19/0/CI_HomerWood-reclaimed-hardwood-kitchen-flooring_s3x4.jpg.rend.hgtvcom.966.128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143"/>
            <a:ext cx="3046900" cy="31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334506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Reclaimed Wood</a:t>
            </a:r>
            <a:endParaRPr lang="en-US" dirty="0"/>
          </a:p>
        </p:txBody>
      </p:sp>
      <p:pic>
        <p:nvPicPr>
          <p:cNvPr id="1030" name="Picture 6" descr="http://hgtvhome.sndimg.com/content/dam/images/hgtv/fullset/2012/3/30/5/CI_Shaw-Floors-large-tile-flooring_s3x4.jpg.rend.hgtvcom.966.128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8" y="3529727"/>
            <a:ext cx="2629672" cy="29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488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Large-Format Tile</a:t>
            </a:r>
            <a:endParaRPr lang="en-US" dirty="0"/>
          </a:p>
        </p:txBody>
      </p:sp>
      <p:pic>
        <p:nvPicPr>
          <p:cNvPr id="1032" name="Picture 8" descr="http://hgtvhome.sndimg.com/content/dam/images/hgtv/fullset/2012/3/19/0/CI_US-Floors-home-office-cork-flooring_s3x4.jpg.rend.hgtvcom.966.128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59795"/>
            <a:ext cx="2743200" cy="23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7400" y="5009197"/>
            <a:ext cx="180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53735" y="6493079"/>
            <a:ext cx="89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HGTV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4914900"/>
            <a:ext cx="6858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Flooring </a:t>
            </a:r>
            <a:r>
              <a:rPr lang="en-US" dirty="0" smtClean="0"/>
              <a:t>Trends</a:t>
            </a:r>
            <a:endParaRPr lang="en-US" dirty="0"/>
          </a:p>
        </p:txBody>
      </p:sp>
      <p:pic>
        <p:nvPicPr>
          <p:cNvPr id="5" name="Picture 10" descr="http://hgtvhome.sndimg.com/content/dam/images/hgtv/fullset/2012/3/19/0/CI_Armstrong-laundry-room-vinyl-flooring_s3x4.jpg.rend.hgtvcom.966.1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23465" cy="283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714" y="2997756"/>
            <a:ext cx="174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Luxury Vinyl</a:t>
            </a:r>
            <a:endParaRPr lang="en-US" dirty="0"/>
          </a:p>
        </p:txBody>
      </p:sp>
      <p:pic>
        <p:nvPicPr>
          <p:cNvPr id="3074" name="Picture 2" descr="http://hgtvhome.sndimg.com/content/dam/images/hgtv/fullset/2012/3/30/4/CI_Shaw-Floors-brown-living-room-carpet_s3x4.jpg.rend.hgtvcom.966.128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694214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89007" y="38180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Cut-and-Loop Carpet</a:t>
            </a:r>
            <a:endParaRPr lang="en-US" dirty="0"/>
          </a:p>
        </p:txBody>
      </p:sp>
      <p:pic>
        <p:nvPicPr>
          <p:cNvPr id="3076" name="Picture 4" descr="http://hgtvhome.sndimg.com/content/dam/images/hgtv/fullset/2012/3/19/0/CI_HomerWood_living-room-hickory-hardwood-flooring_s3x4.jpg.rend.hgtvcom.966.128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52400"/>
            <a:ext cx="2697059" cy="35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7459" y="381803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Hardwood</a:t>
            </a:r>
            <a:endParaRPr lang="en-US" dirty="0"/>
          </a:p>
        </p:txBody>
      </p:sp>
      <p:pic>
        <p:nvPicPr>
          <p:cNvPr id="3078" name="Picture 6" descr="http://hgtvhome.sndimg.com/content/dam/images/hgtv/fullset/2012/3/19/0/CI_Madstone-Concrete-home-office-concrete-flooring_s4x3.jpg.rend.hgtvcom.966.72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1" y="4031734"/>
            <a:ext cx="3054350" cy="22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3888" y="6324078"/>
            <a:ext cx="229688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53735" y="6493079"/>
            <a:ext cx="89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HGTV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1002</TotalTime>
  <Words>533</Words>
  <Application>Microsoft Office PowerPoint</Application>
  <PresentationFormat>On-screen Show (4:3)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Georgia</vt:lpstr>
      <vt:lpstr>Trebuchet MS</vt:lpstr>
      <vt:lpstr>Wingdings</vt:lpstr>
      <vt:lpstr>Slipstream</vt:lpstr>
      <vt:lpstr>Final Design Project</vt:lpstr>
      <vt:lpstr>Backgrounds</vt:lpstr>
      <vt:lpstr>Backgrounds</vt:lpstr>
      <vt:lpstr>Floors</vt:lpstr>
      <vt:lpstr>PowerPoint Presentation</vt:lpstr>
      <vt:lpstr>Floors</vt:lpstr>
      <vt:lpstr>How much do I need?</vt:lpstr>
      <vt:lpstr>Flooring Trends</vt:lpstr>
      <vt:lpstr>PowerPoint Presentation</vt:lpstr>
      <vt:lpstr>Walls</vt:lpstr>
      <vt:lpstr>PowerPoint Presentation</vt:lpstr>
      <vt:lpstr>Walls</vt:lpstr>
      <vt:lpstr>Current Wall Trends</vt:lpstr>
      <vt:lpstr>How much do I need?</vt:lpstr>
      <vt:lpstr>Ceilings</vt:lpstr>
      <vt:lpstr>PowerPoint Presentation</vt:lpstr>
      <vt:lpstr>PowerPoint Presentation</vt:lpstr>
      <vt:lpstr>PowerPoint Presentation</vt:lpstr>
      <vt:lpstr>PowerPoint Presentation</vt:lpstr>
      <vt:lpstr>Window Coverings</vt:lpstr>
      <vt:lpstr>PowerPoint Presentation</vt:lpstr>
      <vt:lpstr>PowerPoint Presentation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Backgrounds</dc:title>
  <dc:creator>00, 00</dc:creator>
  <cp:lastModifiedBy>00, 00</cp:lastModifiedBy>
  <cp:revision>45</cp:revision>
  <dcterms:created xsi:type="dcterms:W3CDTF">2015-04-07T12:24:29Z</dcterms:created>
  <dcterms:modified xsi:type="dcterms:W3CDTF">2019-04-03T12:57:55Z</dcterms:modified>
</cp:coreProperties>
</file>