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9"/>
  </p:handoutMasterIdLst>
  <p:sldIdLst>
    <p:sldId id="256" r:id="rId2"/>
    <p:sldId id="257" r:id="rId3"/>
    <p:sldId id="258" r:id="rId4"/>
    <p:sldId id="262" r:id="rId5"/>
    <p:sldId id="265" r:id="rId6"/>
    <p:sldId id="266" r:id="rId7"/>
    <p:sldId id="267" r:id="rId8"/>
    <p:sldId id="259" r:id="rId9"/>
    <p:sldId id="264" r:id="rId10"/>
    <p:sldId id="260" r:id="rId11"/>
    <p:sldId id="261" r:id="rId12"/>
    <p:sldId id="263" r:id="rId13"/>
    <p:sldId id="269" r:id="rId14"/>
    <p:sldId id="270" r:id="rId15"/>
    <p:sldId id="272" r:id="rId16"/>
    <p:sldId id="273" r:id="rId17"/>
    <p:sldId id="271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4FF82-5E25-4A0C-A9A0-5574C3FD5CC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ADC1C-81A6-4C28-A934-EB329C35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8BB9119-4D1A-40E2-ABFD-A7F9E183503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1A86CE0-B214-4E7E-A909-F17290E0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facebook.com/WomansBeauty2/videos/510834795792344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outhernLiving/videos/10154399046041463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m/url?sa=i&amp;rct=j&amp;q=&amp;esrc=s&amp;frm=1&amp;source=images&amp;cd=&amp;cad=rja&amp;uact=8&amp;ved=0CAcQjRw&amp;url=http://www.metmuseum.org/toah/hd/chip/hd_chip.htm&amp;ei=PygsVfGQGYbjsAXr3oGYDw&amp;bvm=bv.90790515,d.cGU&amp;psig=AFQjCNFiiIxb8jxx42CaWqPH5wTniIwY9Q&amp;ust=1429043405512686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ved=0CAcQjRw&amp;url=http://www.houzz.com/ideabooks/14228300/list/9-ways-to-bring-home-a-little-british-colonial-style&amp;ei=eicsVaTjF4HOsQWRy4CoDA&amp;bvm=bv.90790515,d.cGU&amp;psig=AFQjCNFiiIxb8jxx42CaWqPH5wTniIwY9Q&amp;ust=142904340551268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www.google.com/url?sa=i&amp;rct=j&amp;q=&amp;esrc=s&amp;frm=1&amp;source=images&amp;cd=&amp;cad=rja&amp;uact=8&amp;ved=0CAcQjRw&amp;url=http://www.decoist.com/2013-11-14/sleigh-bed-design-ideas-bedroom/&amp;ei=jSgsVdOOFsuWsAXJqIHgBw&amp;bvm=bv.90790515,d.cGU&amp;psig=AFQjCNFiiIxb8jxx42CaWqPH5wTniIwY9Q&amp;ust=1429043405512686" TargetMode="External"/><Relationship Id="rId5" Type="http://schemas.openxmlformats.org/officeDocument/2006/relationships/hyperlink" Target="http://www.google.com/url?sa=i&amp;rct=j&amp;q=&amp;esrc=s&amp;frm=1&amp;source=images&amp;cd=&amp;cad=rja&amp;uact=8&amp;ved=0CAcQjRw&amp;url=http://www.skinnerinc.com/news/blog/wallace-nutting-furniture-guide-2/&amp;ei=AigsVfP9DcGcsQWIloHwAg&amp;bvm=bv.90790515,d.cGU&amp;psig=AFQjCNFiiIxb8jxx42CaWqPH5wTniIwY9Q&amp;ust=1429043405512686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s://www.google.com/url?sa=i&amp;rct=j&amp;q=&amp;esrc=s&amp;frm=1&amp;source=images&amp;cd=&amp;cad=rja&amp;uact=8&amp;ved=0CAcQjRw&amp;url=https://www.pinterest.com/herodyssey/furniture-i-love/&amp;ei=XCgsVaCvJ8PjsAXRzIEY&amp;bvm=bv.90790515,d.cGU&amp;psig=AFQjCNFiiIxb8jxx42CaWqPH5wTniIwY9Q&amp;ust=142904340551268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Interior</a:t>
            </a:r>
          </a:p>
          <a:p>
            <a:r>
              <a:rPr lang="en-US" dirty="0" smtClean="0"/>
              <a:t>Design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Furniture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Joints—places where one piece of wood is connected to another</a:t>
            </a:r>
          </a:p>
          <a:p>
            <a:pPr lvl="1"/>
            <a:r>
              <a:rPr lang="en-US" dirty="0" smtClean="0"/>
              <a:t>Check to make sure they are tight and strong</a:t>
            </a:r>
          </a:p>
          <a:p>
            <a:pPr lvl="1"/>
            <a:r>
              <a:rPr lang="en-US" dirty="0" smtClean="0"/>
              <a:t>Glued, nailed, reinforced</a:t>
            </a:r>
          </a:p>
          <a:p>
            <a:pPr lvl="1"/>
            <a:r>
              <a:rPr lang="en-US" dirty="0" smtClean="0"/>
              <a:t>Staples do not provide enough support</a:t>
            </a:r>
          </a:p>
          <a:p>
            <a:pPr lvl="1"/>
            <a:r>
              <a:rPr lang="en-US" dirty="0" smtClean="0"/>
              <a:t>Some molded metal and plastic furniture may not have joints</a:t>
            </a:r>
          </a:p>
          <a:p>
            <a:r>
              <a:rPr lang="en-US" dirty="0" smtClean="0"/>
              <a:t>Finishes</a:t>
            </a:r>
          </a:p>
          <a:p>
            <a:pPr lvl="1"/>
            <a:r>
              <a:rPr lang="en-US" dirty="0" smtClean="0"/>
              <a:t>Applied to protect wood from moisture, heat, warping, and abrasions</a:t>
            </a:r>
          </a:p>
          <a:p>
            <a:pPr lvl="1"/>
            <a:r>
              <a:rPr lang="en-US" dirty="0" smtClean="0"/>
              <a:t>Enhance or change color; decorate</a:t>
            </a:r>
          </a:p>
          <a:p>
            <a:pPr lvl="1"/>
            <a:r>
              <a:rPr lang="en-US" dirty="0" smtClean="0"/>
              <a:t>Minimum preparation = sanding</a:t>
            </a:r>
          </a:p>
          <a:p>
            <a:pPr lvl="1"/>
            <a:r>
              <a:rPr lang="en-US" dirty="0" smtClean="0"/>
              <a:t>Check finish of metal furniture (for care and quality)</a:t>
            </a:r>
          </a:p>
          <a:p>
            <a:r>
              <a:rPr lang="en-US" dirty="0" smtClean="0"/>
              <a:t>Upholstery—chairs and sofas with padding, springs, and cushions</a:t>
            </a:r>
          </a:p>
          <a:p>
            <a:pPr lvl="1"/>
            <a:r>
              <a:rPr lang="en-US" dirty="0" smtClean="0"/>
              <a:t>Frame</a:t>
            </a:r>
          </a:p>
          <a:p>
            <a:pPr lvl="1"/>
            <a:r>
              <a:rPr lang="en-US" dirty="0" smtClean="0"/>
              <a:t>Springs</a:t>
            </a:r>
          </a:p>
          <a:p>
            <a:pPr lvl="1"/>
            <a:r>
              <a:rPr lang="en-US" dirty="0" smtClean="0"/>
              <a:t>Padding </a:t>
            </a:r>
          </a:p>
          <a:p>
            <a:pPr lvl="1"/>
            <a:r>
              <a:rPr lang="en-US" dirty="0" smtClean="0"/>
              <a:t>Cushions</a:t>
            </a:r>
          </a:p>
          <a:p>
            <a:pPr lvl="1"/>
            <a:r>
              <a:rPr lang="en-US" dirty="0" smtClean="0"/>
              <a:t>Fabric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Furniture Construction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133600" y="4953000"/>
            <a:ext cx="381000" cy="1447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54922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for quality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00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More info on pages 468-472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53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07408"/>
          </a:xfrm>
        </p:spPr>
        <p:txBody>
          <a:bodyPr/>
          <a:lstStyle/>
          <a:p>
            <a:pPr lvl="1"/>
            <a:r>
              <a:rPr lang="en-US" dirty="0" smtClean="0"/>
              <a:t>New</a:t>
            </a:r>
          </a:p>
          <a:p>
            <a:pPr lvl="2"/>
            <a:r>
              <a:rPr lang="en-US" dirty="0" smtClean="0"/>
              <a:t>Quality, warrantied</a:t>
            </a:r>
          </a:p>
          <a:p>
            <a:pPr lvl="2"/>
            <a:r>
              <a:rPr lang="en-US" dirty="0" smtClean="0"/>
              <a:t>Expensive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</a:t>
            </a:r>
          </a:p>
          <a:p>
            <a:pPr lvl="2"/>
            <a:r>
              <a:rPr lang="en-US" dirty="0" smtClean="0"/>
              <a:t>Sometimes cheaper</a:t>
            </a:r>
          </a:p>
          <a:p>
            <a:pPr lvl="2"/>
            <a:r>
              <a:rPr lang="en-US" dirty="0" smtClean="0"/>
              <a:t>Takes time, money, effort to alter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07408"/>
          </a:xfrm>
        </p:spPr>
        <p:txBody>
          <a:bodyPr/>
          <a:lstStyle/>
          <a:p>
            <a:pPr lvl="1"/>
            <a:r>
              <a:rPr lang="en-US" dirty="0" smtClean="0"/>
              <a:t>Unfinished</a:t>
            </a:r>
          </a:p>
          <a:p>
            <a:pPr lvl="2"/>
            <a:r>
              <a:rPr lang="en-US" dirty="0"/>
              <a:t>Less expensive, variety of styles</a:t>
            </a:r>
          </a:p>
          <a:p>
            <a:pPr lvl="2"/>
            <a:r>
              <a:rPr lang="en-US" dirty="0" smtClean="0"/>
              <a:t>Needs to be finished, quality varies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Unassembled</a:t>
            </a:r>
          </a:p>
          <a:p>
            <a:pPr lvl="2"/>
            <a:r>
              <a:rPr lang="en-US" dirty="0" smtClean="0"/>
              <a:t>Often less expensive, can be taken apart for storage or moving</a:t>
            </a:r>
          </a:p>
          <a:p>
            <a:pPr lvl="2"/>
            <a:r>
              <a:rPr lang="en-US" dirty="0" smtClean="0"/>
              <a:t>Needs to be put together (time)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Shopping for Furniture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What do you think?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8625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note of how to care for furniture when choosing it.</a:t>
            </a:r>
          </a:p>
          <a:p>
            <a:pPr lvl="1"/>
            <a:r>
              <a:rPr lang="en-US" dirty="0" smtClean="0"/>
              <a:t>Wood, metal, glass, plastic, and upholstery all require careful treatment and regular maintenance</a:t>
            </a:r>
          </a:p>
          <a:p>
            <a:pPr lvl="1"/>
            <a:endParaRPr lang="en-US" dirty="0"/>
          </a:p>
          <a:p>
            <a:r>
              <a:rPr lang="en-US" dirty="0" smtClean="0"/>
              <a:t>Case goods (furniture that is not upholstered)</a:t>
            </a:r>
          </a:p>
          <a:p>
            <a:pPr lvl="1"/>
            <a:r>
              <a:rPr lang="en-US" dirty="0" smtClean="0"/>
              <a:t>Dust and soil can scratch </a:t>
            </a:r>
            <a:r>
              <a:rPr lang="en-US" dirty="0" smtClean="0">
                <a:sym typeface="Wingdings" pitchFamily="2" charset="2"/>
              </a:rPr>
              <a:t> dust regularly, wax polish</a:t>
            </a:r>
            <a:endParaRPr lang="en-US" dirty="0" smtClean="0"/>
          </a:p>
          <a:p>
            <a:pPr lvl="1"/>
            <a:r>
              <a:rPr lang="en-US" dirty="0" smtClean="0"/>
              <a:t>Cuts </a:t>
            </a:r>
            <a:r>
              <a:rPr lang="en-US" dirty="0" smtClean="0">
                <a:sym typeface="Wingdings" pitchFamily="2" charset="2"/>
              </a:rPr>
              <a:t> treat with wax sticks</a:t>
            </a:r>
            <a:endParaRPr lang="en-US" dirty="0" smtClean="0"/>
          </a:p>
          <a:p>
            <a:pPr lvl="1"/>
            <a:r>
              <a:rPr lang="en-US" dirty="0" smtClean="0"/>
              <a:t>Watermarks </a:t>
            </a:r>
            <a:r>
              <a:rPr lang="en-US" dirty="0" smtClean="0">
                <a:sym typeface="Wingdings" pitchFamily="2" charset="2"/>
              </a:rPr>
              <a:t> polish with wax (best solution = prevention)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Upholstery</a:t>
            </a:r>
          </a:p>
          <a:p>
            <a:pPr lvl="1"/>
            <a:r>
              <a:rPr lang="en-US" dirty="0" smtClean="0"/>
              <a:t>Fabrics fade in the sun </a:t>
            </a:r>
            <a:r>
              <a:rPr lang="en-US" dirty="0" smtClean="0">
                <a:sym typeface="Wingdings" pitchFamily="2" charset="2"/>
              </a:rPr>
              <a:t> away from windows, close window covering</a:t>
            </a:r>
            <a:endParaRPr lang="en-US" dirty="0" smtClean="0"/>
          </a:p>
          <a:p>
            <a:pPr lvl="1"/>
            <a:r>
              <a:rPr lang="en-US" dirty="0" smtClean="0"/>
              <a:t>Dirt and soil can damage fabric </a:t>
            </a:r>
            <a:r>
              <a:rPr lang="en-US" dirty="0" smtClean="0">
                <a:sym typeface="Wingdings" pitchFamily="2" charset="2"/>
              </a:rPr>
              <a:t>vacuum regularly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Caring for furniture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Known Stores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Pottery Barn (kids, teen, baby)</a:t>
            </a:r>
          </a:p>
          <a:p>
            <a:r>
              <a:rPr lang="en-US" dirty="0" smtClean="0"/>
              <a:t>Walter E. </a:t>
            </a:r>
            <a:r>
              <a:rPr lang="en-US" dirty="0" err="1" smtClean="0"/>
              <a:t>Smithe</a:t>
            </a:r>
            <a:endParaRPr lang="en-US" dirty="0" smtClean="0"/>
          </a:p>
          <a:p>
            <a:r>
              <a:rPr lang="en-US" dirty="0" smtClean="0"/>
              <a:t>Pier 1</a:t>
            </a:r>
            <a:endParaRPr lang="en-US" dirty="0"/>
          </a:p>
          <a:p>
            <a:r>
              <a:rPr lang="en-US" dirty="0" smtClean="0"/>
              <a:t>Art Van</a:t>
            </a:r>
          </a:p>
          <a:p>
            <a:r>
              <a:rPr lang="en-US" dirty="0" smtClean="0"/>
              <a:t>Ashley Furniture</a:t>
            </a:r>
          </a:p>
          <a:p>
            <a:r>
              <a:rPr lang="en-US" dirty="0" smtClean="0"/>
              <a:t>Hobby Lobby</a:t>
            </a:r>
          </a:p>
          <a:p>
            <a:endParaRPr lang="en-US" dirty="0" smtClean="0"/>
          </a:p>
          <a:p>
            <a:r>
              <a:rPr lang="en-US" dirty="0" smtClean="0"/>
              <a:t>Value City Furniture</a:t>
            </a:r>
          </a:p>
          <a:p>
            <a:r>
              <a:rPr lang="en-US" dirty="0" smtClean="0"/>
              <a:t>Big Lots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Turk Furniture </a:t>
            </a:r>
          </a:p>
          <a:p>
            <a:r>
              <a:rPr lang="en-US" dirty="0" smtClean="0"/>
              <a:t>Premier Furniture</a:t>
            </a:r>
          </a:p>
          <a:p>
            <a:r>
              <a:rPr lang="en-US" dirty="0" smtClean="0"/>
              <a:t>Interior Express Outlet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Lots more to choose from!!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shop…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Sparkle Furniture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07" y="2286000"/>
            <a:ext cx="66675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4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harbert\AppData\Local\Microsoft\Windows\Temporary Internet Files\Content.IE5\SFT7656X\IMG_40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8754"/>
          <a:stretch/>
        </p:blipFill>
        <p:spPr bwMode="auto">
          <a:xfrm>
            <a:off x="1219200" y="533400"/>
            <a:ext cx="4681529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Kendall Jenner’s Couch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3558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Bao</a:t>
            </a:r>
            <a:r>
              <a:rPr lang="en-US" dirty="0" smtClean="0"/>
              <a:t> Sofa”</a:t>
            </a:r>
          </a:p>
          <a:p>
            <a:endParaRPr lang="en-US" dirty="0" smtClean="0"/>
          </a:p>
          <a:p>
            <a:r>
              <a:rPr lang="en-US" dirty="0" smtClean="0"/>
              <a:t>$52,000</a:t>
            </a:r>
          </a:p>
          <a:p>
            <a:endParaRPr lang="en-US" dirty="0" smtClean="0"/>
          </a:p>
          <a:p>
            <a:r>
              <a:rPr lang="en-US" dirty="0" smtClean="0"/>
              <a:t>Materials: ~394 feet  of stuffed velvet tubing woven together.</a:t>
            </a:r>
          </a:p>
          <a:p>
            <a:endParaRPr lang="en-US" dirty="0"/>
          </a:p>
          <a:p>
            <a:r>
              <a:rPr lang="en-US" dirty="0" smtClean="0"/>
              <a:t>Interesting Fact: Took 4 people more than a week to hand-make the couch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Fancy Dorm Room </a:t>
            </a:r>
            <a:endParaRPr lang="en-US" dirty="0" smtClean="0"/>
          </a:p>
          <a:p>
            <a:pPr lvl="1"/>
            <a:r>
              <a:rPr lang="en-US" dirty="0" smtClean="0"/>
              <a:t>Ole Miss</a:t>
            </a:r>
          </a:p>
          <a:p>
            <a:pPr lvl="1"/>
            <a:endParaRPr lang="en-US" dirty="0"/>
          </a:p>
          <a:p>
            <a:r>
              <a:rPr lang="en-US" dirty="0" smtClean="0"/>
              <a:t>Video: Furnishings &amp; Decorating (skips)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/>
              <a:t>the template provided, design 5 different chairs. </a:t>
            </a:r>
          </a:p>
          <a:p>
            <a:pPr lvl="1"/>
            <a:r>
              <a:rPr lang="en-US" dirty="0" smtClean="0"/>
              <a:t>Please number each chair.</a:t>
            </a:r>
          </a:p>
          <a:p>
            <a:r>
              <a:rPr lang="en-US" dirty="0" smtClean="0"/>
              <a:t>Provide the following information about each chair on a separate sheet: </a:t>
            </a:r>
          </a:p>
          <a:p>
            <a:pPr lvl="1"/>
            <a:r>
              <a:rPr lang="en-US" dirty="0" smtClean="0"/>
              <a:t>Style </a:t>
            </a:r>
          </a:p>
          <a:p>
            <a:pPr lvl="1"/>
            <a:r>
              <a:rPr lang="en-US" dirty="0" smtClean="0"/>
              <a:t>Materials used (wood, upholstery, etc.)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Furniture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styles change?</a:t>
            </a:r>
          </a:p>
          <a:p>
            <a:pPr lvl="1"/>
            <a:r>
              <a:rPr lang="en-US" dirty="0" smtClean="0"/>
              <a:t>Materials and manufacturing</a:t>
            </a:r>
          </a:p>
          <a:p>
            <a:pPr lvl="1"/>
            <a:r>
              <a:rPr lang="en-US" dirty="0" smtClean="0"/>
              <a:t>Lifestyle changes</a:t>
            </a:r>
          </a:p>
          <a:p>
            <a:pPr lvl="1"/>
            <a:r>
              <a:rPr lang="en-US" dirty="0" smtClean="0"/>
              <a:t>Changes in taste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Styles to Choose From!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Colonial Period, 1600—1780 </a:t>
            </a:r>
          </a:p>
          <a:p>
            <a:pPr lvl="1"/>
            <a:r>
              <a:rPr lang="en-US" dirty="0" smtClean="0"/>
              <a:t>William and Mary</a:t>
            </a:r>
          </a:p>
          <a:p>
            <a:pPr lvl="1"/>
            <a:r>
              <a:rPr lang="en-US" dirty="0" smtClean="0"/>
              <a:t>Queen Anne</a:t>
            </a:r>
          </a:p>
          <a:p>
            <a:pPr lvl="1"/>
            <a:r>
              <a:rPr lang="en-US" dirty="0" smtClean="0"/>
              <a:t>Chippendale</a:t>
            </a:r>
          </a:p>
          <a:p>
            <a:r>
              <a:rPr lang="en-US" dirty="0" smtClean="0"/>
              <a:t>Postcolonial Period, 1780—1840</a:t>
            </a:r>
          </a:p>
          <a:p>
            <a:pPr lvl="1"/>
            <a:r>
              <a:rPr lang="en-US" dirty="0" smtClean="0"/>
              <a:t>Federal</a:t>
            </a:r>
          </a:p>
          <a:p>
            <a:pPr lvl="1"/>
            <a:r>
              <a:rPr lang="en-US" dirty="0" smtClean="0"/>
              <a:t>Empire</a:t>
            </a:r>
          </a:p>
          <a:p>
            <a:pPr lvl="1"/>
            <a:r>
              <a:rPr lang="en-US" dirty="0" smtClean="0"/>
              <a:t>Shaker</a:t>
            </a:r>
          </a:p>
          <a:p>
            <a:r>
              <a:rPr lang="en-US" dirty="0" smtClean="0"/>
              <a:t>Victorian Period, 1840—1900 </a:t>
            </a:r>
          </a:p>
          <a:p>
            <a:r>
              <a:rPr lang="en-US" dirty="0" smtClean="0"/>
              <a:t>Modern Period, 1901—Present </a:t>
            </a:r>
          </a:p>
          <a:p>
            <a:pPr lvl="1"/>
            <a:r>
              <a:rPr lang="en-US" dirty="0" smtClean="0"/>
              <a:t>International</a:t>
            </a:r>
          </a:p>
          <a:p>
            <a:pPr lvl="1"/>
            <a:r>
              <a:rPr lang="en-US" dirty="0" smtClean="0"/>
              <a:t>Contemporary</a:t>
            </a:r>
          </a:p>
          <a:p>
            <a:pPr lvl="1"/>
            <a:endParaRPr lang="en-US" dirty="0"/>
          </a:p>
          <a:p>
            <a:r>
              <a:rPr lang="en-US" dirty="0" smtClean="0"/>
              <a:t>Styles often overlap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Furniture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Furniture Styles—Colonial </a:t>
            </a:r>
            <a:endParaRPr lang="en-US" dirty="0"/>
          </a:p>
        </p:txBody>
      </p:sp>
      <p:pic>
        <p:nvPicPr>
          <p:cNvPr id="1026" name="Picture 2" descr="http://st.houzz.com/fimgs/4561b8710f635c71_1633-w422-h480-b0-p0--tropical-home-off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53" y="1726251"/>
            <a:ext cx="2042331" cy="232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9" y="4430843"/>
            <a:ext cx="1857063" cy="212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skn-wp-assets.s3-us-west-2.amazonaws.com/news/wp-content/uploads/2012/07/wallace-nutting-furniture-2606M-987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26251"/>
            <a:ext cx="175260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metmuseum.org/toah/images/h2/h2_10.125.81a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6251"/>
            <a:ext cx="1676400" cy="27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s-media-cache-ak0.pinimg.com/236x/d5/d8/f6/d5d8f6a1daf7e8d114118f0df0dc9cbf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23" y="3819686"/>
            <a:ext cx="1919968" cy="273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cdn.decoist.com/wp-content/uploads/2013/11/Add-some-cool-British-Colonial-Style-to-your-guestroom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5" y="4495801"/>
            <a:ext cx="322308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canextrade.net/mexico/colonial_furniture/colonial_living_room_furniture_lovesea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26251"/>
            <a:ext cx="2356614" cy="193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Furniture styles—postcolonial</a:t>
            </a:r>
            <a:endParaRPr lang="en-US" dirty="0"/>
          </a:p>
        </p:txBody>
      </p:sp>
      <p:pic>
        <p:nvPicPr>
          <p:cNvPr id="2050" name="Picture 2" descr="http://media-cache-ak0.pinimg.com/736x/9f/92/08/9f9208db8e658edf3a20f32a08dc6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1176"/>
            <a:ext cx="2514600" cy="27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nlinedesignteacher.com/images/colonial%20furni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24" y="4507178"/>
            <a:ext cx="4351676" cy="20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-cache-ak0.pinimg.com/736x/8a/2c/a3/8a2ca3d35e35ae4cd0b8a9cdc4281cf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6" y="4602797"/>
            <a:ext cx="1935163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egrack.com/product-images/colonial-bed-black-red_600x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1176"/>
            <a:ext cx="2592224" cy="25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Furniture styles—</a:t>
            </a:r>
            <a:r>
              <a:rPr lang="en-US" dirty="0" err="1" smtClean="0"/>
              <a:t>victorian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://furniturevictorian.com/wp-content/uploads/wp-checkout/images/605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77186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ssagenote.com/wp-content/uploads/2011/10/white-victorian-furni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752600"/>
            <a:ext cx="263924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kinnerinc.com/news/wp-content/uploads/2012/08/victorian-furniture-2438-16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289776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ntiquefurniture.com/wp-content/uploads/2011/02/bedroom-furniture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19" y="3958010"/>
            <a:ext cx="3727381" cy="25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4.bp.blogspot.com/-58bSG1sti84/TnMzBItqFrI/AAAAAAAABNM/NvJLuVV3V0g/s1600/victorian+furniture+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83" y="1752601"/>
            <a:ext cx="252704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Furniture styles—modern </a:t>
            </a:r>
            <a:endParaRPr lang="en-US" dirty="0"/>
          </a:p>
        </p:txBody>
      </p:sp>
      <p:pic>
        <p:nvPicPr>
          <p:cNvPr id="4098" name="Picture 2" descr="http://plushemisphere.com/wp-content/uploads/2013/01/contemporary-furniture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24444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luxhome.com/wp-content/uploads/2011/03/modern-contemporary-office-furniture-desig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78" y="1752600"/>
            <a:ext cx="4114800" cy="229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3dmodelfree.com/imguploads/Image/0911/zp/xz/3d/0402/cf-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20" y="4343400"/>
            <a:ext cx="2590800" cy="21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ewurbanhomes.com/wp-content/uploads/2013/06/Modern-Furniture-Design-Them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59" y="4190999"/>
            <a:ext cx="3695837" cy="23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/>
          </a:bodyPr>
          <a:lstStyle/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Wood</a:t>
            </a:r>
          </a:p>
          <a:p>
            <a:pPr lvl="2"/>
            <a:r>
              <a:rPr lang="en-US" dirty="0" smtClean="0"/>
              <a:t>Beautiful, durable</a:t>
            </a:r>
          </a:p>
          <a:p>
            <a:pPr lvl="2"/>
            <a:r>
              <a:rPr lang="en-US" dirty="0" smtClean="0"/>
              <a:t>Hardwoods: cherry, maple, pecan, oak, walnut, mahogany, birch, ash</a:t>
            </a:r>
          </a:p>
          <a:p>
            <a:pPr lvl="3"/>
            <a:r>
              <a:rPr lang="en-US" dirty="0" smtClean="0"/>
              <a:t>Expensive </a:t>
            </a:r>
          </a:p>
          <a:p>
            <a:pPr lvl="2"/>
            <a:r>
              <a:rPr lang="en-US" dirty="0" smtClean="0"/>
              <a:t>Softwoods: pine, fir, redwood, cedar</a:t>
            </a:r>
          </a:p>
          <a:p>
            <a:pPr lvl="3"/>
            <a:r>
              <a:rPr lang="en-US" dirty="0" smtClean="0"/>
              <a:t>Less expensive</a:t>
            </a:r>
          </a:p>
          <a:p>
            <a:pPr lvl="2"/>
            <a:r>
              <a:rPr lang="en-US" dirty="0" smtClean="0"/>
              <a:t>Solid wood furniture—made of whole pieces of the same wood</a:t>
            </a:r>
          </a:p>
          <a:p>
            <a:pPr lvl="3"/>
            <a:r>
              <a:rPr lang="en-US" dirty="0" smtClean="0"/>
              <a:t>Advantages: can be sanded and refinished, good quality</a:t>
            </a:r>
          </a:p>
          <a:p>
            <a:pPr lvl="3"/>
            <a:r>
              <a:rPr lang="en-US" dirty="0" smtClean="0"/>
              <a:t>Disadvantages: wood can crack, swell, and warp; high cost</a:t>
            </a:r>
          </a:p>
          <a:p>
            <a:pPr lvl="2"/>
            <a:r>
              <a:rPr lang="en-US" dirty="0" smtClean="0"/>
              <a:t>Veneer—ornamental overlay placed over base material</a:t>
            </a:r>
          </a:p>
          <a:p>
            <a:pPr lvl="3"/>
            <a:r>
              <a:rPr lang="en-US" dirty="0" smtClean="0"/>
              <a:t>Advantages: strong, resists shrinking and warping, economical </a:t>
            </a:r>
          </a:p>
          <a:p>
            <a:pPr lvl="2"/>
            <a:r>
              <a:rPr lang="en-US" dirty="0" smtClean="0"/>
              <a:t>Particle board—wood shavings, veneer scraps, etc. glued and pressed together (often used on the hidden areas of furniture)</a:t>
            </a:r>
          </a:p>
          <a:p>
            <a:pPr lvl="3"/>
            <a:r>
              <a:rPr lang="en-US" dirty="0" smtClean="0"/>
              <a:t>Advantages: inexpensive, most durable</a:t>
            </a:r>
          </a:p>
          <a:p>
            <a:pPr lvl="3"/>
            <a:r>
              <a:rPr lang="en-US" dirty="0" smtClean="0"/>
              <a:t>Disadvantages: appearance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Furniture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Metal</a:t>
            </a:r>
          </a:p>
          <a:p>
            <a:pPr lvl="2"/>
            <a:r>
              <a:rPr lang="en-US" dirty="0" smtClean="0"/>
              <a:t>Common: iron, steel, aluminum, brass, copper</a:t>
            </a:r>
          </a:p>
          <a:p>
            <a:pPr lvl="2"/>
            <a:r>
              <a:rPr lang="en-US" dirty="0" smtClean="0"/>
              <a:t>Advantages: strong, durable</a:t>
            </a:r>
          </a:p>
          <a:p>
            <a:pPr lvl="2"/>
            <a:r>
              <a:rPr lang="en-US" dirty="0" smtClean="0"/>
              <a:t>Disadvantages: easy to spot poor quality and design flaws, difficult to repair</a:t>
            </a:r>
          </a:p>
          <a:p>
            <a:pPr lvl="1"/>
            <a:r>
              <a:rPr lang="en-US" dirty="0" smtClean="0"/>
              <a:t>Glass</a:t>
            </a:r>
          </a:p>
          <a:p>
            <a:pPr lvl="2"/>
            <a:r>
              <a:rPr lang="en-US" dirty="0" smtClean="0"/>
              <a:t>Often combined with wood or metal frame to secure it</a:t>
            </a:r>
          </a:p>
          <a:p>
            <a:pPr lvl="2"/>
            <a:r>
              <a:rPr lang="en-US" dirty="0" smtClean="0"/>
              <a:t>Should be </a:t>
            </a:r>
            <a:r>
              <a:rPr lang="en-US" i="1" u="sng" dirty="0" smtClean="0"/>
              <a:t>tempered</a:t>
            </a:r>
            <a:r>
              <a:rPr lang="en-US" dirty="0" smtClean="0"/>
              <a:t>—treated for safety and durability)</a:t>
            </a:r>
            <a:endParaRPr lang="en-US" dirty="0"/>
          </a:p>
          <a:p>
            <a:pPr lvl="1"/>
            <a:r>
              <a:rPr lang="en-US" dirty="0" smtClean="0"/>
              <a:t>Plastic</a:t>
            </a:r>
          </a:p>
          <a:p>
            <a:pPr lvl="2"/>
            <a:r>
              <a:rPr lang="en-US" dirty="0" smtClean="0"/>
              <a:t>Often molded to form shapes and surfaces</a:t>
            </a:r>
          </a:p>
          <a:p>
            <a:pPr lvl="2"/>
            <a:r>
              <a:rPr lang="en-US" dirty="0" smtClean="0"/>
              <a:t>Available in a variety of colors</a:t>
            </a:r>
          </a:p>
          <a:p>
            <a:pPr lvl="2"/>
            <a:r>
              <a:rPr lang="en-US" dirty="0" smtClean="0"/>
              <a:t>Can be made to look like other materials—wood, marble, etc.</a:t>
            </a:r>
          </a:p>
          <a:p>
            <a:pPr lvl="2"/>
            <a:r>
              <a:rPr lang="en-US" dirty="0" smtClean="0"/>
              <a:t>Advantage: low cost</a:t>
            </a:r>
          </a:p>
          <a:p>
            <a:pPr lvl="2"/>
            <a:r>
              <a:rPr lang="en-US" dirty="0" smtClean="0"/>
              <a:t>Disadvantage: become dull, lose color, difficult to repair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furniture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555</TotalTime>
  <Words>660</Words>
  <Application>Microsoft Office PowerPoint</Application>
  <PresentationFormat>On-screen Show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Furniture</vt:lpstr>
      <vt:lpstr>Lots of Styles to Choose From!</vt:lpstr>
      <vt:lpstr>Furniture Styles</vt:lpstr>
      <vt:lpstr>Furniture Styles—Colonial </vt:lpstr>
      <vt:lpstr>Furniture styles—postcolonial</vt:lpstr>
      <vt:lpstr>Furniture styles—victorian </vt:lpstr>
      <vt:lpstr>Furniture styles—modern </vt:lpstr>
      <vt:lpstr>Selecting Furniture</vt:lpstr>
      <vt:lpstr>Selecting furniture</vt:lpstr>
      <vt:lpstr>Basic Furniture Construction</vt:lpstr>
      <vt:lpstr>Shopping for Furniture What do you think?</vt:lpstr>
      <vt:lpstr>Caring for furniture</vt:lpstr>
      <vt:lpstr>Where to shop…</vt:lpstr>
      <vt:lpstr>PowerPoint Presentation</vt:lpstr>
      <vt:lpstr>Kendall Jenner’s Couch</vt:lpstr>
      <vt:lpstr>VIdeos</vt:lpstr>
      <vt:lpstr>Furniture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Furniture</dc:title>
  <dc:creator>00, 00</dc:creator>
  <cp:lastModifiedBy>00, 00</cp:lastModifiedBy>
  <cp:revision>38</cp:revision>
  <cp:lastPrinted>2016-10-31T14:17:44Z</cp:lastPrinted>
  <dcterms:created xsi:type="dcterms:W3CDTF">2015-04-07T17:27:07Z</dcterms:created>
  <dcterms:modified xsi:type="dcterms:W3CDTF">2017-03-22T18:21:18Z</dcterms:modified>
</cp:coreProperties>
</file>