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63" r:id="rId6"/>
    <p:sldId id="282" r:id="rId7"/>
    <p:sldId id="283" r:id="rId8"/>
    <p:sldId id="262" r:id="rId9"/>
    <p:sldId id="261" r:id="rId10"/>
    <p:sldId id="264" r:id="rId11"/>
    <p:sldId id="265" r:id="rId12"/>
    <p:sldId id="266" r:id="rId13"/>
    <p:sldId id="267" r:id="rId14"/>
    <p:sldId id="268" r:id="rId15"/>
    <p:sldId id="281" r:id="rId16"/>
    <p:sldId id="271" r:id="rId17"/>
    <p:sldId id="270" r:id="rId18"/>
    <p:sldId id="273" r:id="rId19"/>
    <p:sldId id="272" r:id="rId20"/>
    <p:sldId id="277" r:id="rId21"/>
    <p:sldId id="278" r:id="rId22"/>
    <p:sldId id="274" r:id="rId23"/>
    <p:sldId id="275" r:id="rId24"/>
    <p:sldId id="279" r:id="rId25"/>
    <p:sldId id="276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DBAD-F58E-407C-B101-7F649F6D2F2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8395-5D79-4A9C-B7E8-41F7E7BC2E9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DBAD-F58E-407C-B101-7F649F6D2F2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8395-5D79-4A9C-B7E8-41F7E7BC2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DBAD-F58E-407C-B101-7F649F6D2F2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8395-5D79-4A9C-B7E8-41F7E7BC2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DBAD-F58E-407C-B101-7F649F6D2F2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8395-5D79-4A9C-B7E8-41F7E7BC2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DBAD-F58E-407C-B101-7F649F6D2F2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8395-5D79-4A9C-B7E8-41F7E7BC2E9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DBAD-F58E-407C-B101-7F649F6D2F2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8395-5D79-4A9C-B7E8-41F7E7BC2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DBAD-F58E-407C-B101-7F649F6D2F2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8395-5D79-4A9C-B7E8-41F7E7BC2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DBAD-F58E-407C-B101-7F649F6D2F2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8395-5D79-4A9C-B7E8-41F7E7BC2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DBAD-F58E-407C-B101-7F649F6D2F2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8395-5D79-4A9C-B7E8-41F7E7BC2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DBAD-F58E-407C-B101-7F649F6D2F2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8395-5D79-4A9C-B7E8-41F7E7BC2E9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21EDBAD-F58E-407C-B101-7F649F6D2F2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1678395-5D79-4A9C-B7E8-41F7E7BC2E9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21EDBAD-F58E-407C-B101-7F649F6D2F2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1678395-5D79-4A9C-B7E8-41F7E7BC2E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&amp;esrc=s&amp;source=images&amp;cd=&amp;cad=rja&amp;uact=8&amp;ved=0ahUKEwif8KSD68rLAhVGuoMKHYYsAw0QjRwIBw&amp;url=http://www.housebeautiful.com/home-remodeling/interior-designers/tips/g2592/pro-designers-pet-peeves/&amp;psig=AFQjCNG5t2EYzy9NDwQh9jNcT_yQEVEO4g&amp;ust=1458411127970453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com/url?sa=i&amp;rct=j&amp;q=&amp;esrc=s&amp;source=images&amp;cd=&amp;cad=rja&amp;uact=8&amp;ved=0ahUKEwjK182T7MrLAhXLkIMKHfQQB-EQjRwIBw&amp;url=https://fancygoods.wordpress.com/category/decor/&amp;psig=AFQjCNG5t2EYzy9NDwQh9jNcT_yQEVEO4g&amp;ust=1458411127970453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com/url?sa=i&amp;rct=j&amp;q=&amp;esrc=s&amp;source=images&amp;cd=&amp;cad=rja&amp;uact=8&amp;ved=0ahUKEwjw99757crLAhVluYMKHfiyAYUQjRwIBw&amp;url=https://www.pinterest.com/pin/16958936068941872/&amp;bvm=bv.117218890,d.amc&amp;psig=AFQjCNEzRAH6FrjWTfDDTkHGMBjF3mBtVQ&amp;ust=145841192390999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&amp;esrc=s&amp;source=images&amp;cd=&amp;cad=rja&amp;uact=8&amp;ved=0ahUKEwj_j5at7srLAhXks4MKHSrDAp8QjRwIBw&amp;url=http://roomsforrentblog.com/2015/05/tobacco-baskets-wall-decor-a-giveaway/&amp;bvm=bv.117218890,d.amc&amp;psig=AFQjCNEzRAH6FrjWTfDDTkHGMBjF3mBtVQ&amp;ust=1458411923909994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/url?sa=i&amp;rct=j&amp;q=&amp;esrc=s&amp;source=images&amp;cd=&amp;cad=rja&amp;uact=8&amp;ved=0ahUKEwjVlMyQ7srLAhUpnoMKHdB6C3MQjRwIBw&amp;url=http://arcadianhome.com/blog/tag/wall-art&amp;bvm=bv.117218890,d.amc&amp;psig=AFQjCNEzRAH6FrjWTfDDTkHGMBjF3mBtVQ&amp;ust=1458411923909994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google.com/url?sa=i&amp;rct=j&amp;q=&amp;esrc=s&amp;source=images&amp;cd=&amp;ved=0ahUKEwjxnIGt7crLAhXBlIMKHXBnCboQjRwIBw&amp;url=https://kellylogandesign.wordpress.com/page/6/&amp;psig=AFQjCNG5t2EYzy9NDwQh9jNcT_yQEVEO4g&amp;ust=1458411127970453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/url?sa=i&amp;rct=j&amp;q=&amp;esrc=s&amp;source=images&amp;cd=&amp;ved=0ahUKEwjxi7_E7crLAhVDkYMKHSA6BMMQjRwIBw&amp;url=http://ilevel.biz/tag/professional-gallery-wall-installer/&amp;psig=AFQjCNG5t2EYzy9NDwQh9jNcT_yQEVEO4g&amp;ust=1458411127970453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/url?sa=i&amp;rct=j&amp;q=&amp;esrc=s&amp;source=images&amp;cd=&amp;cad=rja&amp;uact=8&amp;ved=0ahUKEwip04_N7srLAhWGw4MKHZETBAIQjRwIBw&amp;url=http://www.drivenbydecor.com/2012/08/decorating-inspiration-displaying.html&amp;bvm=bv.117218890,d.amc&amp;psig=AFQjCNEzRAH6FrjWTfDDTkHGMBjF3mBtVQ&amp;ust=1458411923909994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google.com/url?sa=i&amp;rct=j&amp;q=&amp;esrc=s&amp;source=images&amp;cd=&amp;cad=rja&amp;uact=8&amp;ved=0ahUKEwjVqbyA78rLAhXmxIMKHSCLAk4QjRwIBw&amp;url=http://www.drivenbydecor.com/2013/08/hanging-art-easy-way-to-create.html&amp;bvm=bv.117218890,d.amc&amp;psig=AFQjCNEzRAH6FrjWTfDDTkHGMBjF3mBtVQ&amp;ust=1458411923909994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hyperlink" Target="http://www.google.com/url?sa=i&amp;rct=j&amp;q=&amp;esrc=s&amp;frm=1&amp;source=images&amp;cd=&amp;cad=rja&amp;uact=8&amp;ved=0CAcQjRw&amp;url=http://www.ikea.com/us/en/catalog/products/80146777/&amp;ei=LpUuVe-3PNGmyASH_4CoAw&amp;bvm=bv.90790515,d.cGU&amp;psig=AFQjCNExUwEgOepuAFhUdmfyBd-qakaibw&amp;ust=1429202598887672" TargetMode="External"/><Relationship Id="rId12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cad=rja&amp;uact=8&amp;ved=0CAcQjRw&amp;url=http://www.lowes.com/cd_InstallRecessedLighting_289438710_&amp;ei=OpIuVcqQE4GWyATNmoGQBw&amp;bvm=bv.90790515,d.cGU&amp;psig=AFQjCNEkcmcL9jJVOg0F088KYmLhpBEj3w&amp;ust=1429201838755680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11" Type="http://schemas.openxmlformats.org/officeDocument/2006/relationships/hyperlink" Target="https://www.google.com/url?sa=i&amp;rct=j&amp;q=&amp;esrc=s&amp;frm=1&amp;source=images&amp;cd=&amp;cad=rja&amp;uact=8&amp;ved=0CAcQjRw&amp;url=https://www.pinterest.com/scottvannoy/non-structural-lighting-for-my-house/&amp;ei=1ZQuVeOED835yQTRvoDwBg&amp;bvm=bv.90790515,d.cGU&amp;psig=AFQjCNFR4Ldzl-TEb2vftwwHQ0QndhTYxA&amp;ust=1429202504404620" TargetMode="External"/><Relationship Id="rId5" Type="http://schemas.openxmlformats.org/officeDocument/2006/relationships/image" Target="../media/image3.jpeg"/><Relationship Id="rId10" Type="http://schemas.openxmlformats.org/officeDocument/2006/relationships/image" Target="../media/image6.jpeg"/><Relationship Id="rId4" Type="http://schemas.openxmlformats.org/officeDocument/2006/relationships/hyperlink" Target="http://www.google.com/url?sa=i&amp;rct=j&amp;q=&amp;esrc=s&amp;frm=1&amp;source=images&amp;cd=&amp;cad=rja&amp;uact=8&amp;ved=0CAcQjRw&amp;url=http://ths.gardenweb.com/discussions/2261401/lighting-plan-for-bedrooms&amp;ei=eZIuVa2kOsGMyATMp4DwCw&amp;bvm=bv.90790515,d.cGU&amp;psig=AFQjCNFDWijtnPfxaqajiT_mEgXMPnG5xA&amp;ust=1429201886938660" TargetMode="External"/><Relationship Id="rId9" Type="http://schemas.openxmlformats.org/officeDocument/2006/relationships/hyperlink" Target="http://www.google.com/url?sa=i&amp;rct=j&amp;q=&amp;esrc=s&amp;frm=1&amp;source=images&amp;cd=&amp;cad=rja&amp;uact=8&amp;ved=0CAcQjRw&amp;url=http://commons.wikimedia.org/wiki/File:Fancy_wall_lamp.jpg&amp;ei=X5UuVZC9M8yBygSJtIGQCA&amp;bvm=bv.90790515,d.cGU&amp;psig=AFQjCNHABLbORwa-WFi325y4oQbPruQeZg&amp;ust=142920264522445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m/url?sa=i&amp;rct=j&amp;q=&amp;esrc=s&amp;source=images&amp;cd=&amp;cad=rja&amp;uact=8&amp;ved=0ahUKEwjr1Za4-4fQAhVK5YMKHbg1Dj0QjRwIBw&amp;url=https://www.pinterest.com/pin/399413060677244486/&amp;psig=AFQjCNG2iDnaomQZsK9E2qSzNjGDynN4LQ&amp;ust=147810367155463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url?sa=i&amp;rct=j&amp;q=&amp;esrc=s&amp;source=images&amp;cd=&amp;cad=rja&amp;uact=8&amp;ved=0ahUKEwiV7K-W_IfQAhXJ7oMKHTBrChUQjRwIBw&amp;url=http://www.designyourinteriors.com/soffit-lighting/&amp;bvm=bv.137132246,d.amc&amp;psig=AFQjCNGe5ChB6UB2sfFMmIdQepFYk09fnw&amp;ust=147810386285080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hyperlink" Target="http://www.google.com/url?sa=i&amp;rct=j&amp;q=&amp;esrc=s&amp;source=images&amp;cd=&amp;cad=rja&amp;uact=8&amp;ved=0ahUKEwjqmZjj_IfQAhUo_IMKHZrYATMQjRwIBw&amp;url=http://www.homedit.com/wall-lighting-ideas-suited-to-modern-living-rooms/&amp;bvm=bv.137132246,d.amc&amp;psig=AFQjCNFrUWPGpGGZU8VWcJ_0kDE5VkcGsg&amp;ust=1478103992668279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://www.google.com/url?sa=i&amp;rct=j&amp;q=&amp;esrc=s&amp;source=images&amp;cd=&amp;cad=rja&amp;uact=8&amp;ved=0ahUKEwjdm-78_IfQAhVi9YMKHXTDBD0QjRwIBw&amp;url=http://www.aspectled.com/collections/led-recessed-ceiling-lights&amp;bvm=bv.137132246,d.amc&amp;psig=AFQjCNGtc3Btdszr_6zXUTKE_ofgtpLH8g&amp;ust=1478104076412486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Lighting </a:t>
            </a:r>
            <a:r>
              <a:rPr lang="en-US" smtClean="0"/>
              <a:t>&amp; Accessories 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Interior Design</a:t>
            </a:r>
          </a:p>
          <a:p>
            <a:r>
              <a:rPr lang="en-US" dirty="0" smtClean="0"/>
              <a:t>Chapter 22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4102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What type of light do you prefer?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Do you have a favorite type of light fixture? Is there something you really do not like?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What type of lighting options are you using in your design project?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82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Accessories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4343400" y="304800"/>
            <a:ext cx="4495800" cy="381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843848">
            <a:off x="4735921" y="1534146"/>
            <a:ext cx="3437928" cy="1773181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Jester" pitchFamily="2" charset="0"/>
              </a:rPr>
              <a:t>SOOOOO MANY OPTIONS!!!</a:t>
            </a:r>
            <a:endParaRPr lang="en-US" sz="5400" b="1" dirty="0">
              <a:solidFill>
                <a:srgbClr val="FF0000"/>
              </a:solidFill>
              <a:latin typeface="Jester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54102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What type of accessories do you use at home?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What do you like? Not like?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What are you using for your design project?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3096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Wall Decorations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Paintings</a:t>
            </a:r>
          </a:p>
          <a:p>
            <a:r>
              <a:rPr lang="en-US" dirty="0" smtClean="0"/>
              <a:t>Posters</a:t>
            </a:r>
          </a:p>
          <a:p>
            <a:r>
              <a:rPr lang="en-US" dirty="0" smtClean="0"/>
              <a:t>Tapestries</a:t>
            </a:r>
          </a:p>
          <a:p>
            <a:r>
              <a:rPr lang="en-US" dirty="0" smtClean="0"/>
              <a:t>Prints </a:t>
            </a:r>
          </a:p>
          <a:p>
            <a:r>
              <a:rPr lang="en-US" dirty="0" smtClean="0"/>
              <a:t>Sculptures </a:t>
            </a:r>
          </a:p>
          <a:p>
            <a:r>
              <a:rPr lang="en-US" dirty="0" smtClean="0"/>
              <a:t>Wall mirrors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Wall clocks</a:t>
            </a:r>
          </a:p>
          <a:p>
            <a:r>
              <a:rPr lang="en-US" dirty="0"/>
              <a:t>Shelf with items</a:t>
            </a:r>
          </a:p>
          <a:p>
            <a:r>
              <a:rPr lang="en-US" dirty="0" smtClean="0"/>
              <a:t>Surface of the wall </a:t>
            </a:r>
          </a:p>
          <a:p>
            <a:pPr lvl="1"/>
            <a:r>
              <a:rPr lang="en-US" dirty="0" smtClean="0"/>
              <a:t>Wallpaper, borders, stenciling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122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Principles </a:t>
            </a:r>
            <a:br>
              <a:rPr lang="en-US" dirty="0" smtClean="0"/>
            </a:br>
            <a:r>
              <a:rPr lang="en-US" dirty="0" smtClean="0"/>
              <a:t>for Planning Wall Decorations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Hang items eye level</a:t>
            </a:r>
          </a:p>
          <a:p>
            <a:pPr lvl="1"/>
            <a:r>
              <a:rPr lang="en-US" dirty="0" smtClean="0"/>
              <a:t>Shelves and baskets high enough to avoid being bumped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Consider proportion between wall décor, wall and nearby furniture</a:t>
            </a:r>
          </a:p>
          <a:p>
            <a:pPr lvl="1"/>
            <a:r>
              <a:rPr lang="en-US" dirty="0" smtClean="0"/>
              <a:t>Art should not be wider than furniture under it</a:t>
            </a:r>
          </a:p>
          <a:p>
            <a:pPr lvl="1"/>
            <a:r>
              <a:rPr lang="en-US" dirty="0" smtClean="0"/>
              <a:t>No smaller than ½ the piece’s length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Highly patterned wall</a:t>
            </a:r>
            <a:r>
              <a:rPr lang="en-US" dirty="0" smtClean="0">
                <a:sym typeface="Wingdings" pitchFamily="2" charset="2"/>
              </a:rPr>
              <a:t> More simple wall décor</a:t>
            </a:r>
          </a:p>
          <a:p>
            <a:r>
              <a:rPr lang="en-US" dirty="0" smtClean="0">
                <a:sym typeface="Wingdings" pitchFamily="2" charset="2"/>
              </a:rPr>
              <a:t>Art frames should complement décor and art</a:t>
            </a:r>
          </a:p>
          <a:p>
            <a:r>
              <a:rPr lang="en-US" dirty="0" smtClean="0">
                <a:sym typeface="Wingdings" pitchFamily="2" charset="2"/>
              </a:rPr>
              <a:t>Position mirrors to create illusion and depth; reflect something pleasing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Ex. Opposite fireplace</a:t>
            </a:r>
          </a:p>
          <a:p>
            <a:pPr marL="457200" lvl="1" indent="0">
              <a:buNone/>
            </a:pP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Use light to enhance color and texture of wall decorations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Avoid glare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Hanging hardware should be appropriate for each piece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849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Accessories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Often items that reflect your identity and interests.</a:t>
            </a:r>
          </a:p>
          <a:p>
            <a:pPr lvl="1"/>
            <a:r>
              <a:rPr lang="en-US" dirty="0" smtClean="0"/>
              <a:t>Do NOT have to be expensive!!</a:t>
            </a:r>
          </a:p>
          <a:p>
            <a:r>
              <a:rPr lang="en-US" dirty="0" smtClean="0"/>
              <a:t>Family photos, souvenirs</a:t>
            </a:r>
          </a:p>
          <a:p>
            <a:r>
              <a:rPr lang="en-US" dirty="0" smtClean="0"/>
              <a:t>Candlesticks, bowls, baskets, vases</a:t>
            </a:r>
          </a:p>
          <a:p>
            <a:r>
              <a:rPr lang="en-US" dirty="0" smtClean="0"/>
              <a:t>Rocks, branches</a:t>
            </a:r>
          </a:p>
          <a:p>
            <a:r>
              <a:rPr lang="en-US" dirty="0" smtClean="0"/>
              <a:t>Sculpture</a:t>
            </a:r>
          </a:p>
          <a:p>
            <a:r>
              <a:rPr lang="en-US" dirty="0" smtClean="0"/>
              <a:t>Stack of books</a:t>
            </a:r>
          </a:p>
          <a:p>
            <a:r>
              <a:rPr lang="en-US" dirty="0" smtClean="0"/>
              <a:t>Plants </a:t>
            </a:r>
          </a:p>
          <a:p>
            <a:pPr lvl="1"/>
            <a:r>
              <a:rPr lang="en-US" dirty="0" smtClean="0"/>
              <a:t>Mix and match</a:t>
            </a:r>
          </a:p>
          <a:p>
            <a:pPr lvl="1"/>
            <a:r>
              <a:rPr lang="en-US" dirty="0" smtClean="0"/>
              <a:t>Group </a:t>
            </a:r>
          </a:p>
          <a:p>
            <a:pPr lvl="1"/>
            <a:r>
              <a:rPr lang="en-US" dirty="0" smtClean="0"/>
              <a:t>Organize by pattern, color, scheme</a:t>
            </a:r>
          </a:p>
          <a:p>
            <a:pPr lvl="1"/>
            <a:r>
              <a:rPr lang="en-US" dirty="0" smtClean="0"/>
              <a:t>Vary heights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153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Accessories for </a:t>
            </a:r>
            <a:r>
              <a:rPr lang="en-US" smtClean="0"/>
              <a:t>Nonresidential Spaces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Textured wall hangings</a:t>
            </a:r>
          </a:p>
          <a:p>
            <a:r>
              <a:rPr lang="en-US" dirty="0" smtClean="0"/>
              <a:t>Paintings</a:t>
            </a:r>
          </a:p>
          <a:p>
            <a:r>
              <a:rPr lang="en-US" dirty="0" smtClean="0"/>
              <a:t>Art posters</a:t>
            </a:r>
          </a:p>
          <a:p>
            <a:r>
              <a:rPr lang="en-US" dirty="0" smtClean="0"/>
              <a:t>Sculptures</a:t>
            </a:r>
          </a:p>
          <a:p>
            <a:r>
              <a:rPr lang="en-US" dirty="0" smtClean="0"/>
              <a:t>Fountains </a:t>
            </a:r>
          </a:p>
          <a:p>
            <a:endParaRPr lang="en-US" dirty="0"/>
          </a:p>
          <a:p>
            <a:r>
              <a:rPr lang="en-US" dirty="0" smtClean="0"/>
              <a:t>Make sure accessories/décor match the feel the space is trying to convey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32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Arranging Your Decor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07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do you think?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5181600"/>
            <a:ext cx="883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On a sheet of paper, number 1-8.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With a partner, walk around the room and evaluate the photos of differently decorated room.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Write down your opinion of how each room is decorated. Is it good/bad? Why? What does it make you feel?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086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bu.h-cdn.co/assets/15/36/980x654/1441379994-1441073984-art-hung-too-hig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99" y="304800"/>
            <a:ext cx="8683625" cy="579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76488" y="6260592"/>
            <a:ext cx="41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oper Black" pitchFamily="18" charset="0"/>
              </a:rPr>
              <a:t>1</a:t>
            </a:r>
            <a:endParaRPr lang="en-US" sz="2400" b="1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043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ancygoods.files.wordpress.com/2013/09/dsc_009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78" y="277890"/>
            <a:ext cx="8878961" cy="589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76488" y="6260592"/>
            <a:ext cx="41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oper Black" pitchFamily="18" charset="0"/>
              </a:rPr>
              <a:t>2</a:t>
            </a:r>
            <a:endParaRPr lang="en-US" sz="2400" b="1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55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-media-cache-ak0.pinimg.com/736x/b9/a2/4a/b9a24a25c9d162df46f664ffe1b5e93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80962"/>
            <a:ext cx="8610601" cy="645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76488" y="6260592"/>
            <a:ext cx="41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oper Black" pitchFamily="18" charset="0"/>
              </a:rPr>
              <a:t>3</a:t>
            </a:r>
            <a:endParaRPr lang="en-US" sz="2400" b="1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263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vs. Indirect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</a:t>
            </a:r>
          </a:p>
          <a:p>
            <a:pPr lvl="1"/>
            <a:r>
              <a:rPr lang="en-US" dirty="0" smtClean="0"/>
              <a:t>Light that shines on specific areas</a:t>
            </a:r>
          </a:p>
          <a:p>
            <a:endParaRPr lang="en-US" dirty="0" smtClean="0"/>
          </a:p>
          <a:p>
            <a:r>
              <a:rPr lang="en-US" dirty="0" smtClean="0"/>
              <a:t>Indirect</a:t>
            </a:r>
          </a:p>
          <a:p>
            <a:pPr lvl="1"/>
            <a:r>
              <a:rPr lang="en-US" dirty="0" smtClean="0"/>
              <a:t>Reflected off ceilings and walls</a:t>
            </a:r>
          </a:p>
          <a:p>
            <a:pPr lvl="1"/>
            <a:r>
              <a:rPr lang="en-US" dirty="0" smtClean="0"/>
              <a:t>More diffused, softer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779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encrypted-tbn0.gstatic.com/images?q=tbn:ANd9GcRq45AiTWV5Ey13LJfNU14pRhJxmhX2Ydw13Ezy3sUalPAn6Aw3v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6117"/>
            <a:ext cx="4837176" cy="644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76488" y="6260592"/>
            <a:ext cx="41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oper Black" pitchFamily="18" charset="0"/>
              </a:rPr>
              <a:t>4</a:t>
            </a:r>
            <a:endParaRPr lang="en-US" sz="2400" b="1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941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rcadianhome.com/blog/wp-content/uploads/2015/01/6-Clock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4010"/>
            <a:ext cx="6234067" cy="662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76488" y="6260592"/>
            <a:ext cx="41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oper Black" pitchFamily="18" charset="0"/>
              </a:rPr>
              <a:t>5</a:t>
            </a:r>
            <a:endParaRPr lang="en-US" sz="2400" b="1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351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ellylogandesign.files.wordpress.com/2011/07/mccord-hall-9-477.jpg?w=300&amp;h=16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2298"/>
            <a:ext cx="4956677" cy="660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76488" y="6260592"/>
            <a:ext cx="41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oper Black" pitchFamily="18" charset="0"/>
              </a:rPr>
              <a:t>6</a:t>
            </a:r>
            <a:endParaRPr lang="en-US" sz="2400" b="1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802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13758-presscdn-0-29.pagely.netdna-cdn.com/wp-content/uploads/2014/01/eclectic-art-collage-gallery-wall-lonn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490"/>
            <a:ext cx="5334000" cy="665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76488" y="6260592"/>
            <a:ext cx="41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oper Black" pitchFamily="18" charset="0"/>
              </a:rPr>
              <a:t>7</a:t>
            </a:r>
            <a:endParaRPr lang="en-US" sz="2400" b="1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981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drivenbydecor.com/wp-content/uploads/2012/08/Plates-from-my-plate-collection-hung-on-our-dining-room-wall-as-ar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0687"/>
            <a:ext cx="5257800" cy="662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76488" y="6260592"/>
            <a:ext cx="41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oper Black" pitchFamily="18" charset="0"/>
              </a:rPr>
              <a:t>8</a:t>
            </a:r>
            <a:endParaRPr lang="en-US" sz="2400" b="1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224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14" y="152400"/>
            <a:ext cx="6897571" cy="655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76488" y="6260592"/>
            <a:ext cx="41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oper Black" pitchFamily="18" charset="0"/>
              </a:rPr>
              <a:t>9</a:t>
            </a:r>
            <a:endParaRPr lang="en-US" sz="2400" b="1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258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4.bp.blogspot.com/--5QpxKCyY5U/UhaxNmbSugI/AAAAAAAAXyU/yxtyZtRcGTc/s640/Grid+of+hung+prints+dining+room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59" y="105346"/>
            <a:ext cx="8209157" cy="662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76488" y="6260592"/>
            <a:ext cx="667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oper Black" pitchFamily="18" charset="0"/>
              </a:rPr>
              <a:t>10</a:t>
            </a:r>
            <a:endParaRPr lang="en-US" sz="2400" b="1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75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General</a:t>
            </a:r>
          </a:p>
          <a:p>
            <a:pPr lvl="1"/>
            <a:r>
              <a:rPr lang="en-US" dirty="0" smtClean="0"/>
              <a:t>a.k.a. background/ambient light</a:t>
            </a:r>
          </a:p>
          <a:p>
            <a:pPr lvl="1"/>
            <a:r>
              <a:rPr lang="en-US" dirty="0" smtClean="0"/>
              <a:t>See everything in the room</a:t>
            </a:r>
          </a:p>
          <a:p>
            <a:pPr lvl="1"/>
            <a:r>
              <a:rPr lang="en-US" dirty="0" smtClean="0"/>
              <a:t>Most effective—direct + indirect</a:t>
            </a:r>
          </a:p>
          <a:p>
            <a:r>
              <a:rPr lang="en-US" dirty="0" smtClean="0"/>
              <a:t>Task</a:t>
            </a:r>
          </a:p>
          <a:p>
            <a:pPr lvl="1"/>
            <a:r>
              <a:rPr lang="en-US" dirty="0" smtClean="0"/>
              <a:t>Focus on area of need (reading)</a:t>
            </a:r>
          </a:p>
          <a:p>
            <a:pPr lvl="1"/>
            <a:r>
              <a:rPr lang="en-US" dirty="0" smtClean="0"/>
              <a:t>More intense</a:t>
            </a:r>
          </a:p>
          <a:p>
            <a:pPr lvl="1"/>
            <a:r>
              <a:rPr lang="en-US" dirty="0" smtClean="0"/>
              <a:t>Shaped shades to direct light where needed</a:t>
            </a:r>
          </a:p>
          <a:p>
            <a:r>
              <a:rPr lang="en-US" dirty="0" smtClean="0"/>
              <a:t>Accent </a:t>
            </a:r>
          </a:p>
          <a:p>
            <a:pPr lvl="1"/>
            <a:r>
              <a:rPr lang="en-US" dirty="0" smtClean="0"/>
              <a:t>Light aimed directly on a specific object to create a dramatic effect</a:t>
            </a:r>
          </a:p>
          <a:p>
            <a:pPr lvl="1"/>
            <a:r>
              <a:rPr lang="en-US" dirty="0" smtClean="0"/>
              <a:t>3 times brighter than general lighting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294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Structural vs. Nonstructural Lights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Structural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Built-in lights</a:t>
            </a:r>
          </a:p>
          <a:p>
            <a:r>
              <a:rPr lang="en-US" dirty="0" smtClean="0"/>
              <a:t>“Permanent”</a:t>
            </a:r>
          </a:p>
          <a:p>
            <a:endParaRPr lang="en-US" dirty="0"/>
          </a:p>
          <a:p>
            <a:r>
              <a:rPr lang="en-US" dirty="0" smtClean="0"/>
              <a:t>Recessed lights (</a:t>
            </a:r>
            <a:r>
              <a:rPr lang="en-US" dirty="0" err="1" smtClean="0"/>
              <a:t>downlights</a:t>
            </a:r>
            <a:r>
              <a:rPr lang="en-US" dirty="0" smtClean="0"/>
              <a:t>) </a:t>
            </a:r>
          </a:p>
          <a:p>
            <a:r>
              <a:rPr lang="en-US" dirty="0" smtClean="0"/>
              <a:t>Wall washers</a:t>
            </a:r>
          </a:p>
          <a:p>
            <a:r>
              <a:rPr lang="en-US" dirty="0" smtClean="0"/>
              <a:t>Strip lights</a:t>
            </a:r>
          </a:p>
          <a:p>
            <a:r>
              <a:rPr lang="en-US" dirty="0" smtClean="0"/>
              <a:t>Cornice lights</a:t>
            </a:r>
          </a:p>
          <a:p>
            <a:r>
              <a:rPr lang="en-US" dirty="0" smtClean="0"/>
              <a:t>Soffit lights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 smtClean="0"/>
              <a:t>Nonstructural</a:t>
            </a:r>
            <a:endParaRPr lang="en-US" u="sng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Fixtures that can be moved or replaced</a:t>
            </a:r>
          </a:p>
          <a:p>
            <a:endParaRPr lang="en-US" dirty="0"/>
          </a:p>
          <a:p>
            <a:r>
              <a:rPr lang="en-US" dirty="0" smtClean="0"/>
              <a:t>Ceiling and wall fixtures</a:t>
            </a:r>
          </a:p>
          <a:p>
            <a:r>
              <a:rPr lang="en-US" dirty="0" smtClean="0"/>
              <a:t>Portable lamps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543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Structural vs. Nonstructural Lights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2865"/>
            <a:ext cx="4040188" cy="639762"/>
          </a:xfrm>
        </p:spPr>
        <p:txBody>
          <a:bodyPr/>
          <a:lstStyle/>
          <a:p>
            <a:r>
              <a:rPr lang="en-US" u="sng" dirty="0"/>
              <a:t>Structural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0481" y="1442865"/>
            <a:ext cx="2365375" cy="639762"/>
          </a:xfrm>
        </p:spPr>
        <p:txBody>
          <a:bodyPr>
            <a:normAutofit fontScale="85000" lnSpcReduction="10000"/>
          </a:bodyPr>
          <a:lstStyle/>
          <a:p>
            <a:r>
              <a:rPr lang="en-US" u="sng" dirty="0"/>
              <a:t>Nonstructural</a:t>
            </a:r>
          </a:p>
          <a:p>
            <a:endParaRPr lang="en-US" dirty="0"/>
          </a:p>
        </p:txBody>
      </p:sp>
      <p:pic>
        <p:nvPicPr>
          <p:cNvPr id="1026" name="Picture 2" descr="http://www.lowes.com/images/LCI/Planning/HowTos/ht_InstallRecessedLighting_hero_imag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7308"/>
            <a:ext cx="2756731" cy="124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44.tinypic.com/25jxyl5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244792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14"/>
          <a:stretch/>
        </p:blipFill>
        <p:spPr bwMode="auto">
          <a:xfrm>
            <a:off x="2447925" y="3124199"/>
            <a:ext cx="2311210" cy="1879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 descr="http://www.ikea.com/us/en/images/products/forsa-work-lamp-black__66021_PE166226_S4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628" y="4068332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upload.wikimedia.org/wikipedia/commons/0/01/Fancy_wall_lamp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003317"/>
            <a:ext cx="2279745" cy="170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-media-cache-ak0.pinimg.com/236x/72/9d/8a/729d8ab0686c565b11cc352f760495e2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62746"/>
            <a:ext cx="2558338" cy="242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5" b="13674"/>
          <a:stretch/>
        </p:blipFill>
        <p:spPr bwMode="auto">
          <a:xfrm>
            <a:off x="1565305" y="4991101"/>
            <a:ext cx="1857374" cy="1922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567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ornice lighti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3025"/>
            <a:ext cx="4996885" cy="327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offit lighti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448396"/>
            <a:ext cx="5105400" cy="329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34000" y="228600"/>
            <a:ext cx="2286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Cornice Lighting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71600" y="6374367"/>
            <a:ext cx="2286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Soffit  Lighting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650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wall washer lighti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89" y="56017"/>
            <a:ext cx="4909911" cy="324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5400" y="63274"/>
            <a:ext cx="2286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Wall Washer  Lighting</a:t>
            </a:r>
            <a:endParaRPr lang="en-US" dirty="0"/>
          </a:p>
        </p:txBody>
      </p:sp>
      <p:pic>
        <p:nvPicPr>
          <p:cNvPr id="2052" name="Picture 4" descr="Image result for recessed lighti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89" y="3286597"/>
            <a:ext cx="5806175" cy="355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9800" y="6193525"/>
            <a:ext cx="2286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Recessed Lighting</a:t>
            </a:r>
          </a:p>
          <a:p>
            <a:r>
              <a:rPr lang="en-US" dirty="0" smtClean="0"/>
              <a:t>(pendant lighting)</a:t>
            </a:r>
            <a:endParaRPr lang="en-US" dirty="0"/>
          </a:p>
        </p:txBody>
      </p:sp>
      <p:pic>
        <p:nvPicPr>
          <p:cNvPr id="2054" name="Picture 6" descr="Image result for strip light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750" y="990600"/>
            <a:ext cx="3221250" cy="214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strip light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134197"/>
            <a:ext cx="1999344" cy="199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76144" y="5152491"/>
            <a:ext cx="2286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Strip Lighting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730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Decorating with Light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Amount of light depends on purpose of the room</a:t>
            </a:r>
          </a:p>
          <a:p>
            <a:r>
              <a:rPr lang="en-US" dirty="0" smtClean="0"/>
              <a:t>Smooth surfaces, light colors = reflect (appears to be more light)</a:t>
            </a:r>
          </a:p>
          <a:p>
            <a:r>
              <a:rPr lang="en-US" dirty="0" smtClean="0"/>
              <a:t>Textured fabrics, dark colors = absorb  (appears to be less light)</a:t>
            </a:r>
          </a:p>
          <a:p>
            <a:endParaRPr lang="en-US" dirty="0"/>
          </a:p>
          <a:p>
            <a:r>
              <a:rPr lang="en-US" dirty="0" smtClean="0"/>
              <a:t>Use a combination of lighting to achieve the desired look</a:t>
            </a:r>
          </a:p>
          <a:p>
            <a:pPr lvl="1"/>
            <a:r>
              <a:rPr lang="en-US" dirty="0" smtClean="0"/>
              <a:t>Structural, nonstructural</a:t>
            </a:r>
          </a:p>
          <a:p>
            <a:pPr lvl="1"/>
            <a:r>
              <a:rPr lang="en-US" dirty="0" err="1" smtClean="0"/>
              <a:t>Downlighting</a:t>
            </a:r>
            <a:r>
              <a:rPr lang="en-US" dirty="0" smtClean="0"/>
              <a:t>, </a:t>
            </a:r>
            <a:r>
              <a:rPr lang="en-US" dirty="0" err="1" smtClean="0"/>
              <a:t>uplighting</a:t>
            </a:r>
            <a:r>
              <a:rPr lang="en-US" dirty="0" smtClean="0"/>
              <a:t>, wall-washing, accent</a:t>
            </a:r>
          </a:p>
        </p:txBody>
      </p:sp>
    </p:spTree>
    <p:extLst>
      <p:ext uri="{BB962C8B-B14F-4D97-AF65-F5344CB8AC3E}">
        <p14:creationId xmlns:p14="http://schemas.microsoft.com/office/powerpoint/2010/main" val="353505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Use What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Entryway</a:t>
            </a:r>
          </a:p>
          <a:p>
            <a:pPr lvl="1"/>
            <a:r>
              <a:rPr lang="en-US" dirty="0" smtClean="0"/>
              <a:t>Light, welcoming</a:t>
            </a:r>
          </a:p>
          <a:p>
            <a:pPr lvl="2"/>
            <a:r>
              <a:rPr lang="en-US" dirty="0" smtClean="0"/>
              <a:t>Pendant </a:t>
            </a:r>
          </a:p>
          <a:p>
            <a:r>
              <a:rPr lang="en-US" dirty="0" smtClean="0"/>
              <a:t>Hall</a:t>
            </a:r>
          </a:p>
          <a:p>
            <a:pPr lvl="1"/>
            <a:r>
              <a:rPr lang="en-US" dirty="0" smtClean="0"/>
              <a:t>Spacious </a:t>
            </a:r>
          </a:p>
          <a:p>
            <a:pPr lvl="2"/>
            <a:r>
              <a:rPr lang="en-US" dirty="0" smtClean="0"/>
              <a:t>Cove, bracket, accent</a:t>
            </a:r>
          </a:p>
          <a:p>
            <a:r>
              <a:rPr lang="en-US" dirty="0" smtClean="0"/>
              <a:t>Stairs</a:t>
            </a:r>
          </a:p>
          <a:p>
            <a:pPr lvl="1"/>
            <a:r>
              <a:rPr lang="en-US" dirty="0" smtClean="0"/>
              <a:t>Lit at top and bottom</a:t>
            </a:r>
          </a:p>
          <a:p>
            <a:pPr lvl="2"/>
            <a:r>
              <a:rPr lang="en-US" dirty="0" smtClean="0"/>
              <a:t>Switches at both</a:t>
            </a:r>
          </a:p>
          <a:p>
            <a:pPr lvl="2"/>
            <a:r>
              <a:rPr lang="en-US" dirty="0" smtClean="0"/>
              <a:t>Recessed </a:t>
            </a:r>
            <a:r>
              <a:rPr lang="en-US" dirty="0" err="1" smtClean="0"/>
              <a:t>downlights</a:t>
            </a:r>
            <a:endParaRPr lang="en-US" dirty="0" smtClean="0"/>
          </a:p>
          <a:p>
            <a:r>
              <a:rPr lang="en-US" dirty="0" smtClean="0"/>
              <a:t>Living/Family Room</a:t>
            </a:r>
          </a:p>
          <a:p>
            <a:pPr lvl="1"/>
            <a:r>
              <a:rPr lang="en-US" dirty="0" smtClean="0"/>
              <a:t>Variety</a:t>
            </a:r>
          </a:p>
          <a:p>
            <a:pPr lvl="2"/>
            <a:r>
              <a:rPr lang="en-US" dirty="0" smtClean="0"/>
              <a:t>General, dimmers</a:t>
            </a:r>
          </a:p>
          <a:p>
            <a:pPr lvl="2"/>
            <a:r>
              <a:rPr lang="en-US" dirty="0" smtClean="0"/>
              <a:t>Task </a:t>
            </a:r>
          </a:p>
          <a:p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Dining Room</a:t>
            </a:r>
          </a:p>
          <a:p>
            <a:pPr lvl="1"/>
            <a:r>
              <a:rPr lang="en-US" dirty="0" smtClean="0"/>
              <a:t>Attractive AND functional</a:t>
            </a:r>
          </a:p>
          <a:p>
            <a:pPr lvl="2"/>
            <a:r>
              <a:rPr lang="en-US" dirty="0" smtClean="0"/>
              <a:t>Chandelier, pendant, cornice</a:t>
            </a:r>
          </a:p>
          <a:p>
            <a:r>
              <a:rPr lang="en-US" dirty="0" smtClean="0"/>
              <a:t>Kitchen</a:t>
            </a:r>
          </a:p>
          <a:p>
            <a:pPr lvl="1"/>
            <a:r>
              <a:rPr lang="en-US" dirty="0" smtClean="0"/>
              <a:t>Plenty of light, avoid shadows</a:t>
            </a:r>
          </a:p>
          <a:p>
            <a:pPr lvl="2"/>
            <a:r>
              <a:rPr lang="en-US" dirty="0" smtClean="0"/>
              <a:t>Large ceiling fixture</a:t>
            </a:r>
          </a:p>
          <a:p>
            <a:pPr lvl="2"/>
            <a:r>
              <a:rPr lang="en-US" dirty="0" smtClean="0"/>
              <a:t>Soffit lighting, track lights</a:t>
            </a:r>
          </a:p>
          <a:p>
            <a:r>
              <a:rPr lang="en-US" dirty="0" smtClean="0"/>
              <a:t>Bedroom</a:t>
            </a:r>
          </a:p>
          <a:p>
            <a:pPr lvl="1"/>
            <a:r>
              <a:rPr lang="en-US" dirty="0" smtClean="0"/>
              <a:t>Overhead light (ceiling fan)</a:t>
            </a:r>
          </a:p>
          <a:p>
            <a:pPr lvl="1"/>
            <a:r>
              <a:rPr lang="en-US" dirty="0" smtClean="0"/>
              <a:t>Bedside </a:t>
            </a:r>
          </a:p>
          <a:p>
            <a:r>
              <a:rPr lang="en-US" dirty="0" smtClean="0"/>
              <a:t>Bathroom</a:t>
            </a:r>
          </a:p>
          <a:p>
            <a:pPr lvl="1"/>
            <a:r>
              <a:rPr lang="en-US" dirty="0" smtClean="0"/>
              <a:t>Safety</a:t>
            </a:r>
          </a:p>
          <a:p>
            <a:pPr lvl="2"/>
            <a:r>
              <a:rPr lang="en-US" dirty="0" smtClean="0"/>
              <a:t>Ceiling, recessed </a:t>
            </a:r>
            <a:r>
              <a:rPr lang="en-US" dirty="0" err="1" smtClean="0"/>
              <a:t>downlights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Strip lights above/around mirrors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6172200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**For safety: Lighting needs to be accessible </a:t>
            </a:r>
          </a:p>
          <a:p>
            <a:pPr algn="ctr"/>
            <a:r>
              <a:rPr lang="en-US" sz="2000" b="1" dirty="0" smtClean="0"/>
              <a:t>when a person first enters any room.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725492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811</TotalTime>
  <Words>626</Words>
  <Application>Microsoft Office PowerPoint</Application>
  <PresentationFormat>On-screen Show (4:3)</PresentationFormat>
  <Paragraphs>158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Module</vt:lpstr>
      <vt:lpstr>Lighting &amp; Accessories </vt:lpstr>
      <vt:lpstr>Direct vs. Indirect Light</vt:lpstr>
      <vt:lpstr>Types of Lighting</vt:lpstr>
      <vt:lpstr>Structural vs. Nonstructural Lights</vt:lpstr>
      <vt:lpstr>Structural vs. Nonstructural Lights</vt:lpstr>
      <vt:lpstr>PowerPoint Presentation</vt:lpstr>
      <vt:lpstr>PowerPoint Presentation</vt:lpstr>
      <vt:lpstr>Decorating with Light</vt:lpstr>
      <vt:lpstr>When to Use What</vt:lpstr>
      <vt:lpstr>Accessories</vt:lpstr>
      <vt:lpstr>Wall Decorations</vt:lpstr>
      <vt:lpstr>Basic Principles  for Planning Wall Decorations</vt:lpstr>
      <vt:lpstr>Additional Accessories</vt:lpstr>
      <vt:lpstr>Accessories for Nonresidential Spaces</vt:lpstr>
      <vt:lpstr>Arranging Your Decor</vt:lpstr>
      <vt:lpstr>What do you think?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Lighting</dc:title>
  <dc:creator>00, 00</dc:creator>
  <cp:lastModifiedBy>00, 00</cp:lastModifiedBy>
  <cp:revision>41</cp:revision>
  <dcterms:created xsi:type="dcterms:W3CDTF">2015-04-07T17:27:23Z</dcterms:created>
  <dcterms:modified xsi:type="dcterms:W3CDTF">2018-04-03T11:44:59Z</dcterms:modified>
</cp:coreProperties>
</file>