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6" r:id="rId3"/>
    <p:sldId id="258" r:id="rId4"/>
    <p:sldId id="264" r:id="rId5"/>
    <p:sldId id="266" r:id="rId6"/>
    <p:sldId id="267" r:id="rId7"/>
    <p:sldId id="265" r:id="rId8"/>
    <p:sldId id="259" r:id="rId9"/>
    <p:sldId id="268" r:id="rId10"/>
    <p:sldId id="270" r:id="rId11"/>
    <p:sldId id="269" r:id="rId12"/>
    <p:sldId id="260" r:id="rId13"/>
    <p:sldId id="271" r:id="rId14"/>
    <p:sldId id="272" r:id="rId15"/>
    <p:sldId id="273" r:id="rId16"/>
    <p:sldId id="275" r:id="rId17"/>
    <p:sldId id="274" r:id="rId18"/>
    <p:sldId id="276" r:id="rId19"/>
    <p:sldId id="261" r:id="rId20"/>
    <p:sldId id="277" r:id="rId21"/>
    <p:sldId id="262" r:id="rId22"/>
    <p:sldId id="263" r:id="rId23"/>
    <p:sldId id="279" r:id="rId24"/>
    <p:sldId id="278"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55726C0-E2B3-42BD-8CA0-247F123C57D8}" type="datetimeFigureOut">
              <a:rPr lang="en-US" smtClean="0"/>
              <a:t>3/13/2018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B6A216-0E0F-452A-9255-08BA58457A4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5726C0-E2B3-42BD-8CA0-247F123C57D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A216-0E0F-452A-9255-08BA58457A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AB6A216-0E0F-452A-9255-08BA58457A4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5726C0-E2B3-42BD-8CA0-247F123C57D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5726C0-E2B3-42BD-8CA0-247F123C57D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B6A216-0E0F-452A-9255-08BA58457A4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55726C0-E2B3-42BD-8CA0-247F123C57D8}" type="datetimeFigureOut">
              <a:rPr lang="en-US" smtClean="0"/>
              <a:t>3/13/2018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B6A216-0E0F-452A-9255-08BA58457A4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55726C0-E2B3-42BD-8CA0-247F123C57D8}"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A216-0E0F-452A-9255-08BA58457A4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55726C0-E2B3-42BD-8CA0-247F123C57D8}" type="datetimeFigureOut">
              <a:rPr lang="en-US" smtClean="0"/>
              <a:t>3/13/2018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B6A216-0E0F-452A-9255-08BA58457A4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5726C0-E2B3-42BD-8CA0-247F123C57D8}"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B6A216-0E0F-452A-9255-08BA58457A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55726C0-E2B3-42BD-8CA0-247F123C57D8}"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B6A216-0E0F-452A-9255-08BA58457A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B6A216-0E0F-452A-9255-08BA58457A4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55726C0-E2B3-42BD-8CA0-247F123C57D8}" type="datetimeFigureOut">
              <a:rPr lang="en-US" smtClean="0"/>
              <a:t>3/13/2018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AB6A216-0E0F-452A-9255-08BA58457A4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55726C0-E2B3-42BD-8CA0-247F123C57D8}" type="datetimeFigureOut">
              <a:rPr lang="en-US" smtClean="0"/>
              <a:t>3/13/2018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55726C0-E2B3-42BD-8CA0-247F123C57D8}" type="datetimeFigureOut">
              <a:rPr lang="en-US" smtClean="0"/>
              <a:t>3/13/2018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B6A216-0E0F-452A-9255-08BA58457A4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ved=0CAcQjRw&amp;url=http://delaespada.com/spotlights/spotlight-no117/&amp;ei=-XwIVc2VHZH3yQTi0oHQBw&amp;psig=AFQjCNG9eWTjdDilfGXeWJyPl-xXhRYPFw&amp;ust=1426706024517907"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ved=0CAcQjRw&amp;url=http://freshome.com/tag/interview/&amp;ei=dn0IVbGLPIOoyATE-4GQCw&amp;psig=AFQjCNFZTDRNetLu9JaNDepfxTqql3l5zw&amp;ust=142670609335444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frm=1&amp;source=images&amp;cd=&amp;cad=rja&amp;uact=8&amp;ved=0CAcQjRw&amp;url=https://www.pinterest.com/amandaraabe/human-factors/&amp;ei=N34IVbnkM8eLyATO6YGgDg&amp;psig=AFQjCNGMeCyhDafNvV2wXVUnhO9Llz347g&amp;ust=142670633672011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frm=1&amp;source=images&amp;cd=&amp;cad=rja&amp;uact=8&amp;ved=0CAcQjRw&amp;url=https://visscom.wordpress.com/2013/04/08/the-principle-of-balance/&amp;ei=4YIIVYnBMMu8ggSqk4TgBA&amp;psig=AFQjCNGc2A4cAv_pWfub0ji8TirF1oUf9A&amp;ust=1426707550587208"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www.google.com/url?sa=i&amp;rct=j&amp;q=&amp;esrc=s&amp;frm=1&amp;source=images&amp;cd=&amp;cad=rja&amp;uact=8&amp;ved=0CAcQjRw&amp;url=http://www.gatlineducation.com/demo/ResInteriorDesign/html/L11/L11CH02P02.html&amp;ei=vYIIVcH4GoawggTr4YDYAw&amp;psig=AFQjCNGJ76koIoJZCAlyWx4BLEiafTGl_g&amp;ust=142670704269065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frm=1&amp;source=images&amp;cd=&amp;cad=rja&amp;uact=8&amp;ved=0CAcQjRw&amp;url=https://www.pinterest.com/terrineges/design-journal/&amp;ei=IYUIVdXyDcSwggTUtoGwDw&amp;psig=AFQjCNEsMV5y0BZ6KtawcLYp_Q3OMwyTQw&amp;ust=142670810921747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google.com/url?sa=i&amp;rct=j&amp;q=&amp;esrc=s&amp;frm=1&amp;source=images&amp;cd=&amp;cad=rja&amp;uact=8&amp;ved=0CAcQjRw&amp;url=http://www.deringhall.com/daily-features/contributors/12-elegant-spaces-with-balanced-symmetry/12-elegant-spaces-with-balanced-symmetry&amp;ei=04MIVZ_LA4qpNqWEgLAI&amp;psig=AFQjCNESNiMbega0HFATzNoM_xgyMGsjow&amp;ust=142670778506584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uact=8&amp;ved=0CAcQjRw&amp;url=http://imgarcade.com/1/bad-rhythm-in-interior-design/&amp;ei=WX0IVay2CIWvyATnnIHYBA&amp;psig=AFQjCNFZTDRNetLu9JaNDepfxTqql3l5zw&amp;ust=142670609335444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ww.google.com/url?sa=i&amp;rct=j&amp;q=&amp;esrc=s&amp;frm=1&amp;source=images&amp;cd=&amp;cad=rja&amp;uact=8&amp;ved=0CAcQjRw&amp;url=http://calloohcallay.ca/design-101-a-rhythm-nation/&amp;ei=DIgIVeauPMuogwSTgoK4CA&amp;psig=AFQjCNEp63sa9cCU5heRUhQQY_DQJsdOUg&amp;ust=1426708831976673"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pixgood.com/repetition-room-design.html&amp;ei=W4gIVejKOoqYgwTsqIHQAw&amp;psig=AFQjCNEp63sa9cCU5heRUhQQY_DQJsdOUg&amp;ust=1426708831976673" TargetMode="Externa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uact=8&amp;ved=0CAcQjRw&amp;url=http://www.christinefife.com/design-with-christine/tag/relationship?currentPage=3&amp;ei=KIgIVfz4HYG7ggSulYOwCA&amp;psig=AFQjCNEp63sa9cCU5heRUhQQY_DQJsdOUg&amp;ust=142670883197667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7.jpeg"/><Relationship Id="rId2" Type="http://schemas.openxmlformats.org/officeDocument/2006/relationships/hyperlink" Target="http://www.google.com/url?sa=i&amp;rct=j&amp;q=&amp;esrc=s&amp;frm=1&amp;source=images&amp;cd=&amp;cad=rja&amp;uact=8&amp;ved=0CAcQjRw&amp;url=http://adesignersworld.blogspot.com/2010/09/radiation-another-type-of-rhythm-is.html&amp;ei=y4gIVd60J8TCggSLyIOYDg&amp;psig=AFQjCNGl3vsUk3_UYIorhO6yquYgeKvL4g&amp;ust=1426709055861544"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imgbuddy.com/radiation-in-interior-design.asp&amp;ei=9YgIVd_AJoqWNrWfgtAJ&amp;psig=AFQjCNGl3vsUk3_UYIorhO6yquYgeKvL4g&amp;ust=1426709055861544" TargetMode="External"/><Relationship Id="rId5" Type="http://schemas.openxmlformats.org/officeDocument/2006/relationships/image" Target="../media/image26.jpeg"/><Relationship Id="rId4" Type="http://schemas.openxmlformats.org/officeDocument/2006/relationships/hyperlink" Target="http://www.google.com/url?sa=i&amp;rct=j&amp;q=&amp;esrc=s&amp;frm=1&amp;source=images&amp;cd=&amp;cad=rja&amp;uact=8&amp;ved=0CAcQjRw&amp;url=http://calloohcallay.ca/design-101-a-rhythm-nation/&amp;ei=4IgIVYnXKMyngwS1_YH4AQ&amp;psig=AFQjCNGl3vsUk3_UYIorhO6yquYgeKvL4g&amp;ust=142670905586154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s://www.google.com/url?sa=i&amp;rct=j&amp;q=&amp;esrc=s&amp;frm=1&amp;source=images&amp;cd=&amp;cad=rja&amp;uact=8&amp;ved=0CAcQjRw&amp;url=https://www.pinterest.com/pin/69946600436285069/&amp;ei=rokIVdqdJIa5ggSjh4LQCA&amp;psig=AFQjCNGzVnTSixglZ0m_SMQwC0hexHxoVg&amp;ust=1426709287366765"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frm=1&amp;source=images&amp;cd=&amp;cad=rja&amp;uact=8&amp;ved=0CAcQjRw&amp;url=https://www.pinterest.com/familyconsumers/interior-design-principles-of-design-gradation/&amp;ei=UokIVZC_FIvvgwSUrIKoAg&amp;psig=AFQjCNGtzUibI8WFE_BKmpphR4DpkAbRrg&amp;ust=1426709179008057" TargetMode="External"/><Relationship Id="rId5" Type="http://schemas.openxmlformats.org/officeDocument/2006/relationships/image" Target="../media/image29.jpeg"/><Relationship Id="rId4" Type="http://schemas.openxmlformats.org/officeDocument/2006/relationships/hyperlink" Target="http://www.google.com/url?sa=i&amp;rct=j&amp;q=&amp;esrc=s&amp;frm=1&amp;source=images&amp;cd=&amp;cad=rja&amp;uact=8&amp;ved=0CAcQjRw&amp;url=http://www.thewordygirl.com/color-coordinated-books/&amp;ei=QYkIVeKJOcWxggSpz4LABQ&amp;psig=AFQjCNGtzUibI8WFE_BKmpphR4DpkAbRrg&amp;ust=14267091790080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www.google.com/url?sa=i&amp;rct=j&amp;q=&amp;esrc=s&amp;frm=1&amp;source=images&amp;cd=&amp;cad=rja&amp;uact=8&amp;ved=0CAcQjRw&amp;url=http://www.232designs.com/color-combination-in-design-interior/&amp;ei=E4oIVZ-dMcqXNuPzg-gL&amp;psig=AFQjCNFl7j1TU_fcrHoYeqC4QxAMc-qhwA&amp;ust=1426709373971370"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pixgood.com/opposition-in-interior-design.html&amp;ei=l4oIVeqgJJPWgwT1oYGwBA&amp;psig=AFQjCNFl7j1TU_fcrHoYeqC4QxAMc-qhwA&amp;ust=1426709373971370" TargetMode="External"/><Relationship Id="rId5" Type="http://schemas.openxmlformats.org/officeDocument/2006/relationships/image" Target="../media/image32.jpeg"/><Relationship Id="rId4" Type="http://schemas.openxmlformats.org/officeDocument/2006/relationships/hyperlink" Target="http://www.google.com/url?sa=i&amp;rct=j&amp;q=&amp;esrc=s&amp;frm=1&amp;source=images&amp;cd=&amp;cad=rja&amp;uact=8&amp;ved=0CAcQjRw&amp;url=http://www.blogsavenue.com/modern-interior-design-ideas/&amp;ei=VooIVfimPMyYgwS5rIKoBw&amp;psig=AFQjCNFl7j1TU_fcrHoYeqC4QxAMc-qhwA&amp;ust=142670937397137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google.com/url?sa=i&amp;rct=j&amp;q=&amp;esrc=s&amp;frm=1&amp;source=images&amp;cd=&amp;cad=rja&amp;uact=8&amp;ved=0CAcQjRw&amp;url=http://www.architecturaldigest.com/decor/2010-02/dream_reimagined_slideshow_slideshow_item1_2&amp;ei=34oIVcr7BoyhNtnUgKAJ&amp;psig=AFQjCNGSOHSAj5jLCtep7dw-VqNYSFIjoQ&amp;ust=1426709583923131"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frm=1&amp;source=images&amp;cd=&amp;cad=rja&amp;uact=8&amp;ved=0CAcQjRw&amp;url=https://www.pinterest.com/014megancha/rhythm/&amp;ei=L4sIVd6pL8SeggSD4YGACQ&amp;psig=AFQjCNH11UAdCMnG5ppS6oXnKXtRCh2jlA&amp;ust=1426709676508023" TargetMode="External"/><Relationship Id="rId5" Type="http://schemas.openxmlformats.org/officeDocument/2006/relationships/image" Target="../media/image35.jpeg"/><Relationship Id="rId4" Type="http://schemas.openxmlformats.org/officeDocument/2006/relationships/hyperlink" Target="http://www.google.com/url?sa=i&amp;rct=j&amp;q=&amp;esrc=s&amp;frm=1&amp;source=images&amp;cd=&amp;cad=rja&amp;uact=8&amp;ved=0CAcQjRw&amp;url=http://galleryhip.com/transition-in-interior-design.html&amp;ei=-IoIVYfUIISkgwSGnoOwBA&amp;psig=AFQjCNGSOHSAj5jLCtep7dw-VqNYSFIjoQ&amp;ust=142670958392313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prezi.com/ejsr4qywjr7m/principles-of-design/&amp;ei=m40IVcG6Lo-SyQTHmoLoBQ&amp;psig=AFQjCNHrcy1oKRq7vB7wPsRrCl4tkdQF0Q&amp;ust=1426710216118878"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oredpanda.com/tianjin-binhai-library-china-mvrd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ved=0CAcQjRw&amp;url=http://www.livebinders.com/play/play/752452&amp;ei=VXgIVbW9CsKXNvX_gsgF&amp;bvm=bv.88198703,d.eXY&amp;psig=AFQjCNH5IsWN3RxUHuf6uRLrqFfnsKQ02w&amp;ust=1426704847106786"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sa=i&amp;rct=j&amp;q=&amp;esrc=s&amp;frm=1&amp;source=images&amp;cd=&amp;cad=rja&amp;uact=8&amp;ved=0CAcQjRw&amp;url=http://edvoguesworld.blogspot.com/2012/07/beauty-is-in-eye-of-beholderor-is-it_18.html&amp;ei=0XkIVbqVHM6HyASLuIDQCw&amp;psig=AFQjCNEDFD9FU_44BQioPg3VO9dlyiRC5w&amp;ust=14267052157977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url?sa=i&amp;rct=j&amp;q=&amp;esrc=s&amp;frm=1&amp;source=images&amp;cd=&amp;cad=rja&amp;uact=8&amp;ved=0CAcQjRw&amp;url=http://www.allarts.com.au/interior-design/interior-design-and-the-golden-ratio/&amp;ei=D3kIVZLpHcOmgwStxYCQAQ&amp;bvm=bv.88198703,d.eXY&amp;psig=AFQjCNEaY3c80kdWLpOusHUKQEuSIx4cxQ&amp;ust=1426705018124078"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sa=i&amp;rct=j&amp;q=&amp;esrc=s&amp;frm=1&amp;source=images&amp;cd=&amp;cad=rja&amp;uact=8&amp;ved=0CAcQjRw&amp;url=http://www.watercolorpainting.com/composition_golden_spiral.htm&amp;ei=h3kIVc2wDMS0yASb14DQAg&amp;psig=AFQjCNFRoCtcjIagpIL7TFIMXYefEiDprw&amp;ust=142670514618951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Design</a:t>
            </a:r>
            <a:endParaRPr lang="en-US" dirty="0"/>
          </a:p>
        </p:txBody>
      </p:sp>
      <p:sp>
        <p:nvSpPr>
          <p:cNvPr id="3" name="Content Placeholder 2"/>
          <p:cNvSpPr>
            <a:spLocks noGrp="1"/>
          </p:cNvSpPr>
          <p:nvPr>
            <p:ph sz="quarter" idx="1"/>
          </p:nvPr>
        </p:nvSpPr>
        <p:spPr/>
        <p:txBody>
          <a:bodyPr/>
          <a:lstStyle/>
          <a:p>
            <a:r>
              <a:rPr lang="en-US" dirty="0" smtClean="0"/>
              <a:t>Space</a:t>
            </a:r>
          </a:p>
          <a:p>
            <a:r>
              <a:rPr lang="en-US" dirty="0" smtClean="0"/>
              <a:t>Line </a:t>
            </a:r>
          </a:p>
          <a:p>
            <a:r>
              <a:rPr lang="en-US" dirty="0" smtClean="0"/>
              <a:t>Texture</a:t>
            </a:r>
          </a:p>
          <a:p>
            <a:r>
              <a:rPr lang="en-US" dirty="0" smtClean="0"/>
              <a:t>Form </a:t>
            </a:r>
          </a:p>
          <a:p>
            <a:r>
              <a:rPr lang="en-US" smtClean="0"/>
              <a:t>Color</a:t>
            </a:r>
            <a:endParaRPr lang="en-US"/>
          </a:p>
        </p:txBody>
      </p:sp>
    </p:spTree>
    <p:extLst>
      <p:ext uri="{BB962C8B-B14F-4D97-AF65-F5344CB8AC3E}">
        <p14:creationId xmlns:p14="http://schemas.microsoft.com/office/powerpoint/2010/main" val="192481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sz="quarter" idx="1"/>
          </p:nvPr>
        </p:nvSpPr>
        <p:spPr/>
        <p:txBody>
          <a:bodyPr/>
          <a:lstStyle/>
          <a:p>
            <a:r>
              <a:rPr lang="en-US" dirty="0" smtClean="0"/>
              <a:t>What do you think??</a:t>
            </a:r>
            <a:endParaRPr lang="en-US" dirty="0"/>
          </a:p>
        </p:txBody>
      </p:sp>
      <p:pic>
        <p:nvPicPr>
          <p:cNvPr id="5122" name="Picture 2" descr="http://delaespada.com/resources/3637/Spotlight117_meridien_540x54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4495799" cy="4495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freshome.com/wp-content/uploads/2011/12/000900cc_Raum_0302_600x45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2828924"/>
            <a:ext cx="4343401" cy="325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323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sz="quarter" idx="1"/>
          </p:nvPr>
        </p:nvSpPr>
        <p:spPr/>
        <p:txBody>
          <a:bodyPr/>
          <a:lstStyle/>
          <a:p>
            <a:r>
              <a:rPr lang="en-US" dirty="0" smtClean="0"/>
              <a:t>The Human Scale</a:t>
            </a:r>
          </a:p>
          <a:p>
            <a:pPr lvl="1"/>
            <a:r>
              <a:rPr lang="en-US" dirty="0" smtClean="0"/>
              <a:t>Homes are built for humans</a:t>
            </a:r>
          </a:p>
          <a:p>
            <a:pPr lvl="1"/>
            <a:r>
              <a:rPr lang="en-US" dirty="0" smtClean="0"/>
              <a:t>Use human figure to evaluate scale</a:t>
            </a:r>
          </a:p>
          <a:p>
            <a:pPr lvl="1"/>
            <a:endParaRPr lang="en-US" dirty="0"/>
          </a:p>
          <a:p>
            <a:pPr lvl="1"/>
            <a:r>
              <a:rPr lang="en-US" dirty="0" smtClean="0"/>
              <a:t>Lack of appropriate scale can cause physical and visual discomfort.</a:t>
            </a:r>
          </a:p>
          <a:p>
            <a:pPr lvl="2"/>
            <a:r>
              <a:rPr lang="en-US" dirty="0" smtClean="0"/>
              <a:t>Ex. Pictures and mirrors should be eye level.</a:t>
            </a:r>
          </a:p>
          <a:p>
            <a:pPr lvl="2"/>
            <a:endParaRPr lang="en-US" dirty="0"/>
          </a:p>
          <a:p>
            <a:r>
              <a:rPr lang="en-US" dirty="0" smtClean="0"/>
              <a:t>Special considerations</a:t>
            </a:r>
          </a:p>
          <a:p>
            <a:pPr lvl="1"/>
            <a:r>
              <a:rPr lang="en-US" dirty="0" smtClean="0"/>
              <a:t>Children’s rooms</a:t>
            </a:r>
          </a:p>
          <a:p>
            <a:pPr lvl="2"/>
            <a:r>
              <a:rPr lang="en-US" dirty="0" smtClean="0"/>
              <a:t>Smaller furniture, lower shelves, etc.</a:t>
            </a:r>
          </a:p>
          <a:p>
            <a:pPr lvl="2"/>
            <a:endParaRPr lang="en-US" dirty="0"/>
          </a:p>
        </p:txBody>
      </p:sp>
      <p:pic>
        <p:nvPicPr>
          <p:cNvPr id="7170" name="Picture 2" descr="https://s-media-cache-ak0.pinimg.com/236x/ed/01/68/ed0168f71bdc0de33485a021675969f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99" y="3733800"/>
            <a:ext cx="250398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27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visscom.files.wordpress.com/2013/04/asymmetry1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40707"/>
            <a:ext cx="1678282" cy="9779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sz="quarter" idx="1"/>
          </p:nvPr>
        </p:nvSpPr>
        <p:spPr/>
        <p:txBody>
          <a:bodyPr/>
          <a:lstStyle/>
          <a:p>
            <a:r>
              <a:rPr lang="en-US" dirty="0" smtClean="0"/>
              <a:t>People feel the most content with a sense of order and balance.</a:t>
            </a:r>
          </a:p>
          <a:p>
            <a:endParaRPr lang="en-US" dirty="0"/>
          </a:p>
          <a:p>
            <a:r>
              <a:rPr lang="en-US" dirty="0" smtClean="0"/>
              <a:t>Definition: the design principle that provides a feeling of equality.</a:t>
            </a:r>
          </a:p>
          <a:p>
            <a:pPr lvl="1"/>
            <a:r>
              <a:rPr lang="en-US" dirty="0" smtClean="0"/>
              <a:t>Occurs when the amount, size, or weight of objects on both sides of a center point is equal, or when unequal objects or groups of objects appear to be equal.</a:t>
            </a:r>
            <a:endParaRPr lang="en-US" dirty="0"/>
          </a:p>
        </p:txBody>
      </p:sp>
      <p:pic>
        <p:nvPicPr>
          <p:cNvPr id="8194" name="Picture 2" descr="http://www.gatlineducation.com/demo/ResInteriorDesign/images/L11-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1" y="228600"/>
            <a:ext cx="1828800" cy="95606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926768"/>
            <a:ext cx="2362200" cy="175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135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Symmetrical Balance</a:t>
            </a:r>
            <a:endParaRPr lang="en-US" dirty="0"/>
          </a:p>
        </p:txBody>
      </p:sp>
      <p:sp>
        <p:nvSpPr>
          <p:cNvPr id="3" name="Content Placeholder 2"/>
          <p:cNvSpPr>
            <a:spLocks noGrp="1"/>
          </p:cNvSpPr>
          <p:nvPr>
            <p:ph sz="quarter" idx="1"/>
          </p:nvPr>
        </p:nvSpPr>
        <p:spPr/>
        <p:txBody>
          <a:bodyPr/>
          <a:lstStyle/>
          <a:p>
            <a:r>
              <a:rPr lang="en-US" dirty="0" smtClean="0"/>
              <a:t>Definition: the arrangement of forms on one side of an imaginary central line is the mirror image of the forms on the opposite side.</a:t>
            </a:r>
          </a:p>
          <a:p>
            <a:endParaRPr lang="en-US" dirty="0"/>
          </a:p>
          <a:p>
            <a:pPr lvl="1"/>
            <a:r>
              <a:rPr lang="en-US" dirty="0" smtClean="0"/>
              <a:t>Convey dignity, quiet</a:t>
            </a:r>
          </a:p>
          <a:p>
            <a:pPr lvl="1"/>
            <a:r>
              <a:rPr lang="en-US" dirty="0" smtClean="0"/>
              <a:t>Feeling of rest and calm</a:t>
            </a:r>
            <a:endParaRPr lang="en-US"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60890"/>
            <a:ext cx="2286000" cy="368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816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Asymmetrical Balance</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85000" lnSpcReduction="20000"/>
          </a:bodyPr>
          <a:lstStyle/>
          <a:p>
            <a:r>
              <a:rPr lang="en-US" dirty="0" smtClean="0"/>
              <a:t>Definition: design in which elements on either side of an imaginary central line are unmatched, but appear to be in balance.</a:t>
            </a:r>
          </a:p>
          <a:p>
            <a:pPr lvl="1"/>
            <a:r>
              <a:rPr lang="en-US" dirty="0" smtClean="0"/>
              <a:t>A.K.A. </a:t>
            </a:r>
            <a:r>
              <a:rPr lang="en-US" i="1" dirty="0" smtClean="0"/>
              <a:t>informal balance</a:t>
            </a:r>
          </a:p>
          <a:p>
            <a:pPr lvl="1"/>
            <a:r>
              <a:rPr lang="en-US" dirty="0" smtClean="0"/>
              <a:t>Common in East Asian design</a:t>
            </a:r>
          </a:p>
          <a:p>
            <a:pPr lvl="1"/>
            <a:endParaRPr lang="en-US" dirty="0"/>
          </a:p>
          <a:p>
            <a:r>
              <a:rPr lang="en-US" dirty="0" smtClean="0"/>
              <a:t>Different sizes, forms, textures, and colors can be combined to achieve asymmetrical balance.</a:t>
            </a:r>
          </a:p>
          <a:p>
            <a:pPr lvl="1"/>
            <a:r>
              <a:rPr lang="en-US" dirty="0" smtClean="0"/>
              <a:t>Round can balance square if similar size</a:t>
            </a:r>
          </a:p>
          <a:p>
            <a:pPr lvl="1"/>
            <a:r>
              <a:rPr lang="en-US" dirty="0" smtClean="0"/>
              <a:t>Two smaller objects can balance larger object</a:t>
            </a:r>
          </a:p>
          <a:p>
            <a:pPr marL="274320" lvl="1" indent="0">
              <a:buNone/>
            </a:pPr>
            <a:endParaRPr lang="en-US" dirty="0" smtClean="0"/>
          </a:p>
          <a:p>
            <a:r>
              <a:rPr lang="en-US" dirty="0" smtClean="0"/>
              <a:t>Use apparent weight </a:t>
            </a:r>
          </a:p>
          <a:p>
            <a:pPr lvl="1"/>
            <a:r>
              <a:rPr lang="en-US" dirty="0" smtClean="0"/>
              <a:t>Small dark object can balance larger, light-colored                               object</a:t>
            </a:r>
          </a:p>
          <a:p>
            <a:pPr lvl="2"/>
            <a:r>
              <a:rPr lang="en-US" dirty="0" smtClean="0"/>
              <a:t>Dark appears heavier</a:t>
            </a:r>
          </a:p>
          <a:p>
            <a:pPr lvl="2"/>
            <a:endParaRPr lang="en-US" dirty="0"/>
          </a:p>
          <a:p>
            <a:pPr lvl="2"/>
            <a:endParaRPr lang="en-US" dirty="0"/>
          </a:p>
        </p:txBody>
      </p:sp>
      <p:pic>
        <p:nvPicPr>
          <p:cNvPr id="11266" name="Picture 2" descr="https://s-media-cache-ak0.pinimg.com/236x/47/f1/96/47f1965815a95fa497e8e2eb79475c4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89645"/>
            <a:ext cx="2133600" cy="293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513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758952"/>
          </a:xfrm>
        </p:spPr>
        <p:txBody>
          <a:bodyPr/>
          <a:lstStyle/>
          <a:p>
            <a:r>
              <a:rPr lang="en-US" dirty="0" smtClean="0"/>
              <a:t>Symmetrical or Asymmetrical?</a:t>
            </a:r>
            <a:endParaRPr lang="en-US" dirty="0"/>
          </a:p>
        </p:txBody>
      </p:sp>
      <p:sp>
        <p:nvSpPr>
          <p:cNvPr id="3" name="Content Placeholder 2"/>
          <p:cNvSpPr>
            <a:spLocks noGrp="1"/>
          </p:cNvSpPr>
          <p:nvPr>
            <p:ph sz="quarter"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7431"/>
            <a:ext cx="3188294" cy="36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447" y="4199210"/>
            <a:ext cx="3781485" cy="251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http://cdn.deringhall.com/assets/53723834395578251e000009/featured/7Stocker-Hoesterey-Montenegro-Architects--Balanced-Symmetry.jpg?139999441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990600"/>
            <a:ext cx="4765032" cy="3174973"/>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Image result for symmetrical balance interior des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505" y="4562490"/>
            <a:ext cx="3429001" cy="214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16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Definition: the principle that suggests connected movement between different parts of a design</a:t>
            </a:r>
          </a:p>
          <a:p>
            <a:pPr lvl="1"/>
            <a:r>
              <a:rPr lang="en-US" dirty="0"/>
              <a:t>Often referred to as </a:t>
            </a:r>
            <a:r>
              <a:rPr lang="en-US" i="1" dirty="0"/>
              <a:t>continuity</a:t>
            </a:r>
          </a:p>
          <a:p>
            <a:pPr marL="274320" lvl="1" indent="0">
              <a:buNone/>
            </a:pPr>
            <a:endParaRPr lang="en-US" dirty="0"/>
          </a:p>
          <a:p>
            <a:r>
              <a:rPr lang="en-US" dirty="0" smtClean="0"/>
              <a:t>Created with colors, lines, forms or textures</a:t>
            </a:r>
          </a:p>
          <a:p>
            <a:r>
              <a:rPr lang="en-US" dirty="0" smtClean="0"/>
              <a:t>Can add interest to an area, but avoid overuse </a:t>
            </a:r>
          </a:p>
          <a:p>
            <a:endParaRPr lang="en-US" dirty="0"/>
          </a:p>
          <a:p>
            <a:r>
              <a:rPr lang="en-US" dirty="0" smtClean="0"/>
              <a:t>Different types of rhythm:</a:t>
            </a:r>
          </a:p>
          <a:p>
            <a:pPr lvl="1"/>
            <a:r>
              <a:rPr lang="en-US" dirty="0" smtClean="0"/>
              <a:t>Repetition</a:t>
            </a:r>
          </a:p>
          <a:p>
            <a:pPr lvl="1"/>
            <a:r>
              <a:rPr lang="en-US" dirty="0" smtClean="0"/>
              <a:t>Radiation</a:t>
            </a:r>
          </a:p>
          <a:p>
            <a:pPr lvl="1"/>
            <a:r>
              <a:rPr lang="en-US" dirty="0" smtClean="0"/>
              <a:t>Gradation</a:t>
            </a:r>
          </a:p>
          <a:p>
            <a:pPr lvl="1"/>
            <a:r>
              <a:rPr lang="en-US" dirty="0" smtClean="0"/>
              <a:t>Opposition</a:t>
            </a:r>
          </a:p>
          <a:p>
            <a:pPr lvl="1"/>
            <a:r>
              <a:rPr lang="en-US" dirty="0" smtClean="0"/>
              <a:t>Transition </a:t>
            </a:r>
          </a:p>
          <a:p>
            <a:endParaRPr lang="en-US" i="1" dirty="0"/>
          </a:p>
          <a:p>
            <a:endParaRPr lang="en-US" i="1" dirty="0"/>
          </a:p>
        </p:txBody>
      </p:sp>
      <p:pic>
        <p:nvPicPr>
          <p:cNvPr id="4" name="Picture 2" descr="http://media.oregonlive.com/hg_impact/photo/hgdesigner-experiencejpg-e0ef4d084bfd91e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990" y="3733800"/>
            <a:ext cx="435513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887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sz="quarter" idx="1"/>
          </p:nvPr>
        </p:nvSpPr>
        <p:spPr/>
        <p:txBody>
          <a:bodyPr/>
          <a:lstStyle/>
          <a:p>
            <a:r>
              <a:rPr lang="en-US" dirty="0" smtClean="0"/>
              <a:t>Repetition</a:t>
            </a:r>
          </a:p>
          <a:p>
            <a:pPr lvl="1"/>
            <a:r>
              <a:rPr lang="en-US" dirty="0" smtClean="0"/>
              <a:t>The act of repeating</a:t>
            </a:r>
          </a:p>
          <a:p>
            <a:pPr lvl="1"/>
            <a:r>
              <a:rPr lang="en-US" dirty="0" smtClean="0"/>
              <a:t>Helps lead eye from one point                                                          to another</a:t>
            </a:r>
          </a:p>
          <a:p>
            <a:endParaRPr lang="en-US" dirty="0" smtClean="0"/>
          </a:p>
          <a:p>
            <a:endParaRPr lang="en-US" dirty="0"/>
          </a:p>
          <a:p>
            <a:endParaRPr lang="en-US" dirty="0" smtClean="0"/>
          </a:p>
          <a:p>
            <a:pPr lvl="1"/>
            <a:endParaRPr lang="en-US" dirty="0" smtClean="0"/>
          </a:p>
        </p:txBody>
      </p:sp>
      <p:pic>
        <p:nvPicPr>
          <p:cNvPr id="12292" name="Picture 4" descr="http://calloohcallay.ca/wp-content/uploads/2010/09/arch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366155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3.media.squarespace.com/production/786474/9345359/_k21smm3ODHQ/SwxhZ1mkS2I/AAAAAAAAGgk/8gJeNJ86u10/s400/heidi+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28600"/>
            <a:ext cx="2882648" cy="353699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encrypted-tbn2.gstatic.com/images?q=tbn:ANd9GcR54B574ZuHCJ8y7H0Izg1DBBkgUC-3B7Oihgh35x8v6GcnKIQGh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200400"/>
            <a:ext cx="4495800" cy="308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148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sz="quarter" idx="1"/>
          </p:nvPr>
        </p:nvSpPr>
        <p:spPr/>
        <p:txBody>
          <a:bodyPr/>
          <a:lstStyle/>
          <a:p>
            <a:r>
              <a:rPr lang="en-US" dirty="0"/>
              <a:t>Radiation</a:t>
            </a:r>
          </a:p>
          <a:p>
            <a:pPr lvl="1"/>
            <a:r>
              <a:rPr lang="en-US" dirty="0"/>
              <a:t>Occurs when lines radiate, or move </a:t>
            </a:r>
            <a:r>
              <a:rPr lang="en-US" dirty="0" smtClean="0"/>
              <a:t>                                          outward </a:t>
            </a:r>
            <a:r>
              <a:rPr lang="en-US" dirty="0"/>
              <a:t>from a central point</a:t>
            </a:r>
          </a:p>
          <a:p>
            <a:pPr lvl="2"/>
            <a:r>
              <a:rPr lang="en-US" dirty="0"/>
              <a:t>Ex. Chairs around a table</a:t>
            </a:r>
          </a:p>
          <a:p>
            <a:endParaRPr lang="en-US" dirty="0"/>
          </a:p>
        </p:txBody>
      </p:sp>
      <p:pic>
        <p:nvPicPr>
          <p:cNvPr id="14338" name="Picture 2" descr="http://1.bp.blogspot.com/_uZHTq9Z_g9k/TIV-5iArriI/AAAAAAAAAUQ/N0IkxrCnTiE/s1600/proportion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4459866" cy="379088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calloohcallay.ca/wp-content/uploads/2010/09/chandeli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501" y="1447800"/>
            <a:ext cx="2209800" cy="219212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t.houzz.com/simgs/aa21cf210f4c30dd_4-4384/modern-dining-room.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726894"/>
            <a:ext cx="4137603" cy="288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7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s://s-media-cache-ak0.pinimg.com/736x/6d/38/b0/6d38b03dc254ddb655c61b034529244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335" y="4343400"/>
            <a:ext cx="2632963" cy="2322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sz="quarter" idx="1"/>
          </p:nvPr>
        </p:nvSpPr>
        <p:spPr/>
        <p:txBody>
          <a:bodyPr/>
          <a:lstStyle/>
          <a:p>
            <a:r>
              <a:rPr lang="en-US" dirty="0" smtClean="0"/>
              <a:t>Gradation</a:t>
            </a:r>
          </a:p>
          <a:p>
            <a:pPr lvl="1"/>
            <a:r>
              <a:rPr lang="en-US" dirty="0" smtClean="0"/>
              <a:t>A gradual increase or decrease in color, size, or pattern</a:t>
            </a:r>
          </a:p>
          <a:p>
            <a:pPr lvl="2"/>
            <a:r>
              <a:rPr lang="en-US" dirty="0" smtClean="0"/>
              <a:t>Ex. Candles arranged from short to tall</a:t>
            </a:r>
            <a:endParaRPr lang="en-US" dirty="0"/>
          </a:p>
        </p:txBody>
      </p:sp>
      <p:pic>
        <p:nvPicPr>
          <p:cNvPr id="6148" name="Picture 4" descr="http://www.thewordygirl.co/wp-content/uploads/2012/09/book2-470x31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436976"/>
            <a:ext cx="3127120" cy="20825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media-cache-ak0.pinimg.com/236x/33/82/cf/3382cf82553fb217270b65297707a29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2895600"/>
            <a:ext cx="266699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22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Interior Design</a:t>
            </a:r>
          </a:p>
          <a:p>
            <a:r>
              <a:rPr lang="en-US" dirty="0" smtClean="0"/>
              <a:t>Chapter 17</a:t>
            </a:r>
            <a:endParaRPr lang="en-US" dirty="0"/>
          </a:p>
        </p:txBody>
      </p:sp>
      <p:sp>
        <p:nvSpPr>
          <p:cNvPr id="2" name="Title 1"/>
          <p:cNvSpPr>
            <a:spLocks noGrp="1"/>
          </p:cNvSpPr>
          <p:nvPr>
            <p:ph type="ctrTitle"/>
          </p:nvPr>
        </p:nvSpPr>
        <p:spPr/>
        <p:txBody>
          <a:bodyPr/>
          <a:lstStyle/>
          <a:p>
            <a:r>
              <a:rPr lang="en-US" dirty="0" smtClean="0"/>
              <a:t>Principles of Design</a:t>
            </a:r>
            <a:endParaRPr lang="en-US" dirty="0"/>
          </a:p>
        </p:txBody>
      </p:sp>
    </p:spTree>
    <p:extLst>
      <p:ext uri="{BB962C8B-B14F-4D97-AF65-F5344CB8AC3E}">
        <p14:creationId xmlns:p14="http://schemas.microsoft.com/office/powerpoint/2010/main" val="2651950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sz="quarter" idx="1"/>
          </p:nvPr>
        </p:nvSpPr>
        <p:spPr>
          <a:xfrm>
            <a:off x="301752" y="1447800"/>
            <a:ext cx="8503920" cy="4651248"/>
          </a:xfrm>
        </p:spPr>
        <p:txBody>
          <a:bodyPr/>
          <a:lstStyle/>
          <a:p>
            <a:r>
              <a:rPr lang="en-US" dirty="0"/>
              <a:t>Opposition</a:t>
            </a:r>
          </a:p>
          <a:p>
            <a:pPr lvl="1"/>
            <a:r>
              <a:rPr lang="en-US" dirty="0"/>
              <a:t>When lines come together to form right angles.</a:t>
            </a:r>
          </a:p>
          <a:p>
            <a:pPr lvl="2"/>
            <a:r>
              <a:rPr lang="en-US" dirty="0"/>
              <a:t>Ex. Square doorways and curtains that hang straight down </a:t>
            </a:r>
          </a:p>
          <a:p>
            <a:endParaRPr lang="en-US" dirty="0"/>
          </a:p>
        </p:txBody>
      </p:sp>
      <p:pic>
        <p:nvPicPr>
          <p:cNvPr id="5" name="Picture 2" descr="http://www.232designs.com/wp-content/uploads/2011/08/color-combination-contrast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05832"/>
            <a:ext cx="2667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www.blogsavenue.com/gallery/modern-interior-design-ideas/modern_interior_design_ideas_2.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705832"/>
            <a:ext cx="3887806" cy="271048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assets.salesaspects.com/templates/i/content/presentation/modern-loft-interior-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527" y="4800600"/>
            <a:ext cx="3814273" cy="185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8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sz="quarter" idx="1"/>
          </p:nvPr>
        </p:nvSpPr>
        <p:spPr>
          <a:xfrm>
            <a:off x="301752" y="1447800"/>
            <a:ext cx="8503920" cy="5257800"/>
          </a:xfrm>
        </p:spPr>
        <p:txBody>
          <a:bodyPr/>
          <a:lstStyle/>
          <a:p>
            <a:r>
              <a:rPr lang="en-US" dirty="0" smtClean="0"/>
              <a:t>Transition</a:t>
            </a:r>
          </a:p>
          <a:p>
            <a:pPr lvl="1"/>
            <a:r>
              <a:rPr lang="en-US" dirty="0" smtClean="0"/>
              <a:t>When lines change direction by flowing in a curve </a:t>
            </a:r>
          </a:p>
          <a:p>
            <a:pPr lvl="1"/>
            <a:r>
              <a:rPr lang="en-US" dirty="0" smtClean="0"/>
              <a:t>When curved lines lead the eye from one object to another</a:t>
            </a:r>
            <a:endParaRPr lang="en-US" dirty="0"/>
          </a:p>
        </p:txBody>
      </p:sp>
      <p:pic>
        <p:nvPicPr>
          <p:cNvPr id="15364" name="Picture 4" descr="http://www.architecturaldigest.com/decor/2010-02/dream_reimagined_slideshow/_jcr_content/par/cn_contentwell/par-main/cn_pagination_container/cn_slideshow/item1.rendition.slideshowHorizontal.02_dream_reimagin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5" y="2971800"/>
            <a:ext cx="3113876" cy="257940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realmofdesign.com/wp-content/uploads/2013/08/36.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619" y="2878508"/>
            <a:ext cx="2919607" cy="267269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s://s-media-cache-ak0.pinimg.com/236x/ce/fb/41/cefb41683fb9de486eb83c641ac1f273.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5821" y="3810000"/>
            <a:ext cx="2743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56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sp>
        <p:nvSpPr>
          <p:cNvPr id="3" name="Content Placeholder 2"/>
          <p:cNvSpPr>
            <a:spLocks noGrp="1"/>
          </p:cNvSpPr>
          <p:nvPr>
            <p:ph sz="quarter" idx="1"/>
          </p:nvPr>
        </p:nvSpPr>
        <p:spPr/>
        <p:txBody>
          <a:bodyPr/>
          <a:lstStyle/>
          <a:p>
            <a:r>
              <a:rPr lang="en-US" dirty="0" smtClean="0"/>
              <a:t>Definition: often called </a:t>
            </a:r>
            <a:r>
              <a:rPr lang="en-US" i="1" dirty="0" smtClean="0"/>
              <a:t>center of interest </a:t>
            </a:r>
            <a:r>
              <a:rPr lang="en-US" dirty="0" smtClean="0"/>
              <a:t>or </a:t>
            </a:r>
            <a:r>
              <a:rPr lang="en-US" i="1" dirty="0" smtClean="0"/>
              <a:t>focal point</a:t>
            </a:r>
          </a:p>
          <a:p>
            <a:pPr lvl="1"/>
            <a:r>
              <a:rPr lang="en-US" dirty="0" smtClean="0"/>
              <a:t>Ex. Dramatic structural features:</a:t>
            </a:r>
          </a:p>
          <a:p>
            <a:pPr lvl="2"/>
            <a:r>
              <a:rPr lang="en-US" dirty="0" smtClean="0"/>
              <a:t>Stained glass window</a:t>
            </a:r>
          </a:p>
          <a:p>
            <a:pPr lvl="2"/>
            <a:r>
              <a:rPr lang="en-US" dirty="0" smtClean="0"/>
              <a:t>Winding stairs</a:t>
            </a:r>
          </a:p>
          <a:p>
            <a:pPr lvl="2"/>
            <a:r>
              <a:rPr lang="en-US" dirty="0" smtClean="0"/>
              <a:t>Stone fireplace</a:t>
            </a:r>
          </a:p>
          <a:p>
            <a:pPr lvl="2"/>
            <a:r>
              <a:rPr lang="en-US" dirty="0" smtClean="0"/>
              <a:t>Anything that draws attention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209" y="3110148"/>
            <a:ext cx="4066744" cy="275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212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sp>
        <p:nvSpPr>
          <p:cNvPr id="3" name="Content Placeholder 2"/>
          <p:cNvSpPr>
            <a:spLocks noGrp="1"/>
          </p:cNvSpPr>
          <p:nvPr>
            <p:ph sz="quarter" idx="1"/>
          </p:nvPr>
        </p:nvSpPr>
        <p:spPr/>
        <p:txBody>
          <a:bodyPr/>
          <a:lstStyle/>
          <a:p>
            <a:r>
              <a:rPr lang="en-US" dirty="0" smtClean="0"/>
              <a:t>What is the emphasis in these photos?</a:t>
            </a:r>
            <a:endParaRPr lang="en-U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2133600"/>
            <a:ext cx="38551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http://www.thecoolist.com/wp-content/uploads/2013/12/Tiny-House-by-Jessica-Helgerson-Interior-Design-1-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981200"/>
            <a:ext cx="3443615" cy="2294504"/>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8241" y="4310062"/>
            <a:ext cx="3422589" cy="231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94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Occurs when all the parts of a design are related by one idea.</a:t>
            </a:r>
          </a:p>
          <a:p>
            <a:pPr lvl="1"/>
            <a:r>
              <a:rPr lang="en-US" dirty="0" smtClean="0"/>
              <a:t>The result is design harmony.</a:t>
            </a:r>
          </a:p>
          <a:p>
            <a:pPr lvl="1"/>
            <a:endParaRPr lang="en-US" dirty="0"/>
          </a:p>
          <a:p>
            <a:pPr lvl="1"/>
            <a:r>
              <a:rPr lang="en-US" dirty="0" smtClean="0"/>
              <a:t>Choose items with similar characteristics</a:t>
            </a:r>
          </a:p>
          <a:p>
            <a:pPr lvl="2"/>
            <a:r>
              <a:rPr lang="en-US" dirty="0" smtClean="0"/>
              <a:t>Ex. Furniture and accessories with curved lines.</a:t>
            </a:r>
          </a:p>
          <a:p>
            <a:pPr lvl="2"/>
            <a:endParaRPr lang="en-US" dirty="0"/>
          </a:p>
          <a:p>
            <a:r>
              <a:rPr lang="en-US" dirty="0" smtClean="0"/>
              <a:t>Variety is important!!</a:t>
            </a:r>
          </a:p>
          <a:p>
            <a:pPr lvl="1"/>
            <a:r>
              <a:rPr lang="en-US" dirty="0" smtClean="0"/>
              <a:t>Without it—monotonous and predictable</a:t>
            </a:r>
          </a:p>
          <a:p>
            <a:pPr lvl="1"/>
            <a:endParaRPr lang="en-US" dirty="0"/>
          </a:p>
          <a:p>
            <a:r>
              <a:rPr lang="en-US" dirty="0" smtClean="0"/>
              <a:t>Eclectic style = mix of furnishings of different styles</a:t>
            </a:r>
            <a:endParaRPr lang="en-US" dirty="0"/>
          </a:p>
        </p:txBody>
      </p:sp>
    </p:spTree>
    <p:extLst>
      <p:ext uri="{BB962C8B-B14F-4D97-AF65-F5344CB8AC3E}">
        <p14:creationId xmlns:p14="http://schemas.microsoft.com/office/powerpoint/2010/main" val="3328753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a:t>
            </a:r>
            <a:endParaRPr lang="en-US" dirty="0"/>
          </a:p>
        </p:txBody>
      </p:sp>
      <p:sp>
        <p:nvSpPr>
          <p:cNvPr id="3" name="Content Placeholder 2"/>
          <p:cNvSpPr>
            <a:spLocks noGrp="1"/>
          </p:cNvSpPr>
          <p:nvPr>
            <p:ph sz="quarter" idx="1"/>
          </p:nvPr>
        </p:nvSpPr>
        <p:spPr/>
        <p:txBody>
          <a:bodyPr/>
          <a:lstStyle/>
          <a:p>
            <a:r>
              <a:rPr lang="en-US" dirty="0" smtClean="0">
                <a:hlinkClick r:id="rId2"/>
              </a:rPr>
              <a:t>China</a:t>
            </a:r>
            <a:endParaRPr lang="en-US" dirty="0"/>
          </a:p>
        </p:txBody>
      </p:sp>
    </p:spTree>
    <p:extLst>
      <p:ext uri="{BB962C8B-B14F-4D97-AF65-F5344CB8AC3E}">
        <p14:creationId xmlns:p14="http://schemas.microsoft.com/office/powerpoint/2010/main" val="319281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t>
            </a:r>
            <a:endParaRPr lang="en-US"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Definition: the size relationships that can be found within an object or design</a:t>
            </a:r>
          </a:p>
          <a:p>
            <a:pPr lvl="1"/>
            <a:r>
              <a:rPr lang="en-US" dirty="0" smtClean="0"/>
              <a:t>Often expressed as a ratio </a:t>
            </a:r>
          </a:p>
          <a:p>
            <a:pPr lvl="1"/>
            <a:r>
              <a:rPr lang="en-US" dirty="0" smtClean="0"/>
              <a:t>2/1 or 2:1—something that is twice as long as it is wide</a:t>
            </a:r>
          </a:p>
          <a:p>
            <a:pPr lvl="1"/>
            <a:endParaRPr lang="en-US" dirty="0"/>
          </a:p>
          <a:p>
            <a:r>
              <a:rPr lang="en-US" dirty="0" smtClean="0"/>
              <a:t>Certain proportions create more pleasing effects than others.</a:t>
            </a:r>
          </a:p>
          <a:p>
            <a:pPr lvl="1"/>
            <a:r>
              <a:rPr lang="en-US" dirty="0" smtClean="0"/>
              <a:t>People often prefer rectangles over squares</a:t>
            </a:r>
          </a:p>
          <a:p>
            <a:pPr lvl="1"/>
            <a:r>
              <a:rPr lang="en-US" dirty="0" smtClean="0"/>
              <a:t>BUT, too long of a rectangle = discomfort </a:t>
            </a:r>
            <a:r>
              <a:rPr lang="en-US" dirty="0" smtClean="0">
                <a:sym typeface="Wingdings" pitchFamily="2" charset="2"/>
              </a:rPr>
              <a:t> </a:t>
            </a:r>
          </a:p>
          <a:p>
            <a:pPr lvl="1"/>
            <a:endParaRPr lang="en-US" dirty="0">
              <a:sym typeface="Wingdings" pitchFamily="2" charset="2"/>
            </a:endParaRPr>
          </a:p>
          <a:p>
            <a:r>
              <a:rPr lang="en-US" dirty="0" smtClean="0">
                <a:sym typeface="Wingdings" pitchFamily="2" charset="2"/>
              </a:rPr>
              <a:t>Unequal divisions of space are more appealing than equal divisions.</a:t>
            </a:r>
            <a:endParaRPr lang="en-US" dirty="0" smtClean="0"/>
          </a:p>
          <a:p>
            <a:endParaRPr lang="en-US" dirty="0"/>
          </a:p>
          <a:p>
            <a:endParaRPr lang="en-US" dirty="0"/>
          </a:p>
        </p:txBody>
      </p:sp>
    </p:spTree>
    <p:extLst>
      <p:ext uri="{BB962C8B-B14F-4D97-AF65-F5344CB8AC3E}">
        <p14:creationId xmlns:p14="http://schemas.microsoft.com/office/powerpoint/2010/main" val="3559831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t>
            </a:r>
            <a:endParaRPr lang="en-US" dirty="0"/>
          </a:p>
        </p:txBody>
      </p:sp>
      <p:sp>
        <p:nvSpPr>
          <p:cNvPr id="3" name="Content Placeholder 2"/>
          <p:cNvSpPr>
            <a:spLocks noGrp="1"/>
          </p:cNvSpPr>
          <p:nvPr>
            <p:ph sz="quarter" idx="1"/>
          </p:nvPr>
        </p:nvSpPr>
        <p:spPr/>
        <p:txBody>
          <a:bodyPr/>
          <a:lstStyle/>
          <a:p>
            <a:r>
              <a:rPr lang="en-US" dirty="0" smtClean="0"/>
              <a:t>The Golden Section</a:t>
            </a:r>
          </a:p>
          <a:p>
            <a:pPr lvl="1"/>
            <a:r>
              <a:rPr lang="en-US" dirty="0" smtClean="0"/>
              <a:t>Greek</a:t>
            </a:r>
          </a:p>
          <a:p>
            <a:pPr lvl="1"/>
            <a:r>
              <a:rPr lang="en-US" dirty="0" smtClean="0"/>
              <a:t>Dividing a line somewhere between 1/3 and ½ the distance from one end</a:t>
            </a:r>
          </a:p>
          <a:p>
            <a:pPr lvl="1"/>
            <a:r>
              <a:rPr lang="en-US" dirty="0" smtClean="0"/>
              <a:t>Visually pleasing</a:t>
            </a:r>
          </a:p>
          <a:p>
            <a:pPr lvl="1"/>
            <a:r>
              <a:rPr lang="en-US" dirty="0" smtClean="0"/>
              <a:t>Example: </a:t>
            </a:r>
          </a:p>
          <a:p>
            <a:pPr lvl="2"/>
            <a:r>
              <a:rPr lang="en-US" dirty="0" smtClean="0"/>
              <a:t>Curtain tie-backs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95695"/>
            <a:ext cx="4917830" cy="32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764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Golden Section</a:t>
            </a:r>
            <a:endParaRPr lang="en-US" dirty="0"/>
          </a:p>
        </p:txBody>
      </p:sp>
      <p:sp>
        <p:nvSpPr>
          <p:cNvPr id="3" name="Content Placeholder 2"/>
          <p:cNvSpPr>
            <a:spLocks noGrp="1"/>
          </p:cNvSpPr>
          <p:nvPr>
            <p:ph sz="quarter" idx="1"/>
          </p:nvPr>
        </p:nvSpPr>
        <p:spPr/>
        <p:txBody>
          <a:bodyPr/>
          <a:lstStyle/>
          <a:p>
            <a:r>
              <a:rPr lang="en-US" dirty="0" smtClean="0"/>
              <a:t>Where is the Golden Section in each photo?</a:t>
            </a:r>
            <a:endParaRPr lang="en-US" dirty="0"/>
          </a:p>
        </p:txBody>
      </p:sp>
      <p:pic>
        <p:nvPicPr>
          <p:cNvPr id="4" name="Picture 2" descr="http://interiordesignblogbylegacy.files.wordpress.com/2010/06/moser-dining-cropp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443247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057400"/>
            <a:ext cx="365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8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100" name="Picture 4" descr="http://1.bp.blogspot.com/-mBk74RSqESM/UAbI8ljCyeI/AAAAAAAAAKE/M9A3QBFN1tA/s1600/rectang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21296"/>
            <a:ext cx="6219372" cy="29704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4876800"/>
            <a:ext cx="5715000" cy="1015663"/>
          </a:xfrm>
          <a:prstGeom prst="rect">
            <a:avLst/>
          </a:prstGeom>
          <a:noFill/>
        </p:spPr>
        <p:txBody>
          <a:bodyPr wrap="square" rtlCol="0">
            <a:spAutoFit/>
          </a:bodyPr>
          <a:lstStyle/>
          <a:p>
            <a:pPr algn="ctr"/>
            <a:r>
              <a:rPr lang="en-US" sz="2000" dirty="0" smtClean="0"/>
              <a:t>Did most of you say B? </a:t>
            </a:r>
          </a:p>
          <a:p>
            <a:pPr algn="ctr"/>
            <a:r>
              <a:rPr lang="en-US" sz="2000" dirty="0" smtClean="0"/>
              <a:t>Apparently this is not a coincidence, but that it is most appealing due to being a Golden Rectangle. </a:t>
            </a:r>
            <a:endParaRPr lang="en-US" sz="2000" dirty="0"/>
          </a:p>
        </p:txBody>
      </p:sp>
    </p:spTree>
    <p:extLst>
      <p:ext uri="{BB962C8B-B14F-4D97-AF65-F5344CB8AC3E}">
        <p14:creationId xmlns:p14="http://schemas.microsoft.com/office/powerpoint/2010/main" val="194364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t>
            </a:r>
            <a:endParaRPr lang="en-US" dirty="0"/>
          </a:p>
        </p:txBody>
      </p:sp>
      <p:sp>
        <p:nvSpPr>
          <p:cNvPr id="3" name="Content Placeholder 2"/>
          <p:cNvSpPr>
            <a:spLocks noGrp="1"/>
          </p:cNvSpPr>
          <p:nvPr>
            <p:ph sz="quarter" idx="1"/>
          </p:nvPr>
        </p:nvSpPr>
        <p:spPr/>
        <p:txBody>
          <a:bodyPr/>
          <a:lstStyle/>
          <a:p>
            <a:r>
              <a:rPr lang="en-US" dirty="0"/>
              <a:t>The Golden Rectangle</a:t>
            </a:r>
          </a:p>
          <a:p>
            <a:pPr lvl="1"/>
            <a:r>
              <a:rPr lang="en-US" dirty="0" smtClean="0"/>
              <a:t>Use Golden Section theory for length of lines</a:t>
            </a:r>
          </a:p>
          <a:p>
            <a:pPr lvl="1"/>
            <a:r>
              <a:rPr lang="en-US" dirty="0" smtClean="0"/>
              <a:t>1: 1.618  “phi”</a:t>
            </a:r>
          </a:p>
          <a:p>
            <a:pPr lvl="1"/>
            <a:r>
              <a:rPr lang="en-US" dirty="0" smtClean="0"/>
              <a:t>Most visually satisfying rectangle—not too skinny, not too square</a:t>
            </a:r>
          </a:p>
        </p:txBody>
      </p:sp>
      <p:pic>
        <p:nvPicPr>
          <p:cNvPr id="1028" name="Picture 4" descr="http://www.allarts.com.au/wp-content/uploads/2014/04/Interior-Design-Fibonacci.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028" y="3352800"/>
            <a:ext cx="4241581" cy="3184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watercolorpainting.com/drawing/composition/Golden_Rectang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399" y="228601"/>
            <a:ext cx="2699657" cy="169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3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Take a moment to read the following:</a:t>
            </a:r>
          </a:p>
          <a:p>
            <a:pPr marL="0" indent="0">
              <a:buNone/>
            </a:pPr>
            <a:endParaRPr lang="en-US" dirty="0" smtClean="0"/>
          </a:p>
          <a:p>
            <a:pPr marL="0" indent="0">
              <a:buNone/>
            </a:pPr>
            <a:r>
              <a:rPr lang="en-US" dirty="0" smtClean="0"/>
              <a:t>Imagine you’re sitting at a writing desk in a swivel chair. The chair is so large that your feet dangle, your knees bump the edge of the desk, and you have to hunch forward to write. When you get up to leave, you try to push the chair into the knee space of the desk, but it won’t fit. </a:t>
            </a:r>
          </a:p>
          <a:p>
            <a:pPr lvl="1"/>
            <a:r>
              <a:rPr lang="en-US" dirty="0" smtClean="0"/>
              <a:t>What’s wrong?</a:t>
            </a:r>
          </a:p>
          <a:p>
            <a:pPr lvl="1"/>
            <a:endParaRPr lang="en-US" dirty="0"/>
          </a:p>
          <a:p>
            <a:pPr lvl="1"/>
            <a:r>
              <a:rPr lang="en-US" dirty="0" smtClean="0"/>
              <a:t>The chair is too large for the desk—and for you.</a:t>
            </a:r>
          </a:p>
          <a:p>
            <a:pPr lvl="1"/>
            <a:r>
              <a:rPr lang="en-US" dirty="0" smtClean="0"/>
              <a:t>The chair is out of scale.</a:t>
            </a:r>
          </a:p>
          <a:p>
            <a:endParaRPr lang="en-US" dirty="0"/>
          </a:p>
        </p:txBody>
      </p:sp>
    </p:spTree>
    <p:extLst>
      <p:ext uri="{BB962C8B-B14F-4D97-AF65-F5344CB8AC3E}">
        <p14:creationId xmlns:p14="http://schemas.microsoft.com/office/powerpoint/2010/main" val="13060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sz="quarter" idx="1"/>
          </p:nvPr>
        </p:nvSpPr>
        <p:spPr/>
        <p:txBody>
          <a:bodyPr/>
          <a:lstStyle/>
          <a:p>
            <a:r>
              <a:rPr lang="en-US" dirty="0" smtClean="0"/>
              <a:t>Definition: how the size of an object relates to human beings and to other objects or spaces in a design.</a:t>
            </a:r>
          </a:p>
          <a:p>
            <a:endParaRPr lang="en-US" dirty="0"/>
          </a:p>
          <a:p>
            <a:r>
              <a:rPr lang="en-US" dirty="0" smtClean="0"/>
              <a:t>Scale is NOT the same as proportion!</a:t>
            </a:r>
          </a:p>
          <a:p>
            <a:pPr lvl="1"/>
            <a:r>
              <a:rPr lang="en-US" dirty="0" smtClean="0"/>
              <a:t>Ex. A lamp can be proportionate to itself, but must fit with the size of the other objects within a room/design.</a:t>
            </a:r>
          </a:p>
          <a:p>
            <a:endParaRPr lang="en-US" dirty="0" smtClean="0"/>
          </a:p>
          <a:p>
            <a:r>
              <a:rPr lang="en-US" dirty="0" smtClean="0"/>
              <a:t>Would an oversized coffee table and sofa fit the scale of a small den?? Why or why not?</a:t>
            </a:r>
            <a:endParaRPr lang="en-US" dirty="0"/>
          </a:p>
        </p:txBody>
      </p:sp>
    </p:spTree>
    <p:extLst>
      <p:ext uri="{BB962C8B-B14F-4D97-AF65-F5344CB8AC3E}">
        <p14:creationId xmlns:p14="http://schemas.microsoft.com/office/powerpoint/2010/main" val="1658817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547</TotalTime>
  <Words>820</Words>
  <Application>Microsoft Office PowerPoint</Application>
  <PresentationFormat>On-screen Show (4:3)</PresentationFormat>
  <Paragraphs>143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Elements of Design</vt:lpstr>
      <vt:lpstr>Principles of Design</vt:lpstr>
      <vt:lpstr>Proportion</vt:lpstr>
      <vt:lpstr>Proportion</vt:lpstr>
      <vt:lpstr>The Golden Section</vt:lpstr>
      <vt:lpstr>PowerPoint Presentation</vt:lpstr>
      <vt:lpstr>Proportion</vt:lpstr>
      <vt:lpstr>Scale</vt:lpstr>
      <vt:lpstr>Scale</vt:lpstr>
      <vt:lpstr>Scale</vt:lpstr>
      <vt:lpstr>Scale</vt:lpstr>
      <vt:lpstr>Balance</vt:lpstr>
      <vt:lpstr>Symmetrical Balance</vt:lpstr>
      <vt:lpstr>Asymmetrical Balance</vt:lpstr>
      <vt:lpstr>Symmetrical or Asymmetrical?</vt:lpstr>
      <vt:lpstr>Rhythm</vt:lpstr>
      <vt:lpstr>Rhythm</vt:lpstr>
      <vt:lpstr>Rhythm</vt:lpstr>
      <vt:lpstr>Rhythm</vt:lpstr>
      <vt:lpstr>Rhythm</vt:lpstr>
      <vt:lpstr>Rhythm</vt:lpstr>
      <vt:lpstr>Emphasis</vt:lpstr>
      <vt:lpstr>Emphasis</vt:lpstr>
      <vt:lpstr>Unity</vt:lpstr>
      <vt:lpstr>Library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Scharbert</dc:creator>
  <cp:lastModifiedBy>00, 00</cp:lastModifiedBy>
  <cp:revision>40</cp:revision>
  <dcterms:created xsi:type="dcterms:W3CDTF">2015-01-11T20:08:40Z</dcterms:created>
  <dcterms:modified xsi:type="dcterms:W3CDTF">2018-03-13T13:49:55Z</dcterms:modified>
</cp:coreProperties>
</file>